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0" r:id="rId1"/>
  </p:sldMasterIdLst>
  <p:notesMasterIdLst>
    <p:notesMasterId r:id="rId63"/>
  </p:notesMasterIdLst>
  <p:handoutMasterIdLst>
    <p:handoutMasterId r:id="rId64"/>
  </p:handoutMasterIdLst>
  <p:sldIdLst>
    <p:sldId id="307" r:id="rId2"/>
    <p:sldId id="306" r:id="rId3"/>
    <p:sldId id="308" r:id="rId4"/>
    <p:sldId id="309" r:id="rId5"/>
    <p:sldId id="310" r:id="rId6"/>
    <p:sldId id="311" r:id="rId7"/>
    <p:sldId id="312" r:id="rId8"/>
    <p:sldId id="314" r:id="rId9"/>
    <p:sldId id="315" r:id="rId10"/>
    <p:sldId id="412" r:id="rId11"/>
    <p:sldId id="435" r:id="rId12"/>
    <p:sldId id="436" r:id="rId13"/>
    <p:sldId id="437" r:id="rId14"/>
    <p:sldId id="438" r:id="rId15"/>
    <p:sldId id="440" r:id="rId16"/>
    <p:sldId id="439" r:id="rId17"/>
    <p:sldId id="441" r:id="rId18"/>
    <p:sldId id="444" r:id="rId19"/>
    <p:sldId id="332" r:id="rId20"/>
    <p:sldId id="333" r:id="rId21"/>
    <p:sldId id="445" r:id="rId22"/>
    <p:sldId id="446" r:id="rId23"/>
    <p:sldId id="443" r:id="rId24"/>
    <p:sldId id="431" r:id="rId25"/>
    <p:sldId id="341" r:id="rId26"/>
    <p:sldId id="450" r:id="rId27"/>
    <p:sldId id="344" r:id="rId28"/>
    <p:sldId id="451" r:id="rId29"/>
    <p:sldId id="452" r:id="rId30"/>
    <p:sldId id="347" r:id="rId31"/>
    <p:sldId id="453" r:id="rId32"/>
    <p:sldId id="454" r:id="rId33"/>
    <p:sldId id="455" r:id="rId34"/>
    <p:sldId id="351" r:id="rId35"/>
    <p:sldId id="352" r:id="rId36"/>
    <p:sldId id="434" r:id="rId37"/>
    <p:sldId id="357" r:id="rId38"/>
    <p:sldId id="456" r:id="rId39"/>
    <p:sldId id="457" r:id="rId40"/>
    <p:sldId id="458" r:id="rId41"/>
    <p:sldId id="459" r:id="rId42"/>
    <p:sldId id="363" r:id="rId43"/>
    <p:sldId id="364" r:id="rId44"/>
    <p:sldId id="365" r:id="rId45"/>
    <p:sldId id="366" r:id="rId46"/>
    <p:sldId id="367" r:id="rId47"/>
    <p:sldId id="368" r:id="rId48"/>
    <p:sldId id="369" r:id="rId49"/>
    <p:sldId id="370" r:id="rId50"/>
    <p:sldId id="460" r:id="rId51"/>
    <p:sldId id="461" r:id="rId52"/>
    <p:sldId id="462" r:id="rId53"/>
    <p:sldId id="463" r:id="rId54"/>
    <p:sldId id="378" r:id="rId55"/>
    <p:sldId id="379" r:id="rId56"/>
    <p:sldId id="381" r:id="rId57"/>
    <p:sldId id="386" r:id="rId58"/>
    <p:sldId id="387" r:id="rId59"/>
    <p:sldId id="398" r:id="rId60"/>
    <p:sldId id="464" r:id="rId61"/>
    <p:sldId id="304" r:id="rId62"/>
  </p:sldIdLst>
  <p:sldSz cx="9144000" cy="5143500" type="screen16x9"/>
  <p:notesSz cx="6858000" cy="9144000"/>
  <p:defaultTextStyle>
    <a:defPPr>
      <a:defRPr lang="de-DE"/>
    </a:defPPr>
    <a:lvl1pPr algn="l" rtl="0" eaLnBrk="0" fontAlgn="base" hangingPunct="0">
      <a:spcBef>
        <a:spcPct val="0"/>
      </a:spcBef>
      <a:spcAft>
        <a:spcPct val="0"/>
      </a:spcAft>
      <a:defRPr sz="1200" kern="1200">
        <a:solidFill>
          <a:schemeClr val="tx1"/>
        </a:solidFill>
        <a:latin typeface="Arial" panose="020B0604020202020204" pitchFamily="34" charset="0"/>
        <a:ea typeface="MS PGothic" panose="020B0600070205080204" pitchFamily="34" charset="-128"/>
        <a:cs typeface="+mn-cs"/>
      </a:defRPr>
    </a:lvl1pPr>
    <a:lvl2pPr marL="407988" indent="49213" algn="l" rtl="0" eaLnBrk="0" fontAlgn="base" hangingPunct="0">
      <a:spcBef>
        <a:spcPct val="0"/>
      </a:spcBef>
      <a:spcAft>
        <a:spcPct val="0"/>
      </a:spcAft>
      <a:defRPr sz="1200" kern="1200">
        <a:solidFill>
          <a:schemeClr val="tx1"/>
        </a:solidFill>
        <a:latin typeface="Arial" panose="020B0604020202020204" pitchFamily="34" charset="0"/>
        <a:ea typeface="MS PGothic" panose="020B0600070205080204" pitchFamily="34" charset="-128"/>
        <a:cs typeface="+mn-cs"/>
      </a:defRPr>
    </a:lvl2pPr>
    <a:lvl3pPr marL="815975" indent="98425" algn="l" rtl="0" eaLnBrk="0" fontAlgn="base" hangingPunct="0">
      <a:spcBef>
        <a:spcPct val="0"/>
      </a:spcBef>
      <a:spcAft>
        <a:spcPct val="0"/>
      </a:spcAft>
      <a:defRPr sz="1200" kern="1200">
        <a:solidFill>
          <a:schemeClr val="tx1"/>
        </a:solidFill>
        <a:latin typeface="Arial" panose="020B0604020202020204" pitchFamily="34" charset="0"/>
        <a:ea typeface="MS PGothic" panose="020B0600070205080204" pitchFamily="34" charset="-128"/>
        <a:cs typeface="+mn-cs"/>
      </a:defRPr>
    </a:lvl3pPr>
    <a:lvl4pPr marL="1223963" indent="147638" algn="l" rtl="0" eaLnBrk="0" fontAlgn="base" hangingPunct="0">
      <a:spcBef>
        <a:spcPct val="0"/>
      </a:spcBef>
      <a:spcAft>
        <a:spcPct val="0"/>
      </a:spcAft>
      <a:defRPr sz="1200" kern="1200">
        <a:solidFill>
          <a:schemeClr val="tx1"/>
        </a:solidFill>
        <a:latin typeface="Arial" panose="020B0604020202020204" pitchFamily="34" charset="0"/>
        <a:ea typeface="MS PGothic" panose="020B0600070205080204" pitchFamily="34" charset="-128"/>
        <a:cs typeface="+mn-cs"/>
      </a:defRPr>
    </a:lvl4pPr>
    <a:lvl5pPr marL="1631950" indent="196850" algn="l" rtl="0" eaLnBrk="0" fontAlgn="base" hangingPunct="0">
      <a:spcBef>
        <a:spcPct val="0"/>
      </a:spcBef>
      <a:spcAft>
        <a:spcPct val="0"/>
      </a:spcAft>
      <a:defRPr sz="12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2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2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2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542">
          <p15:clr>
            <a:srgbClr val="A4A3A4"/>
          </p15:clr>
        </p15:guide>
        <p15:guide id="2" orient="horz" pos="1038">
          <p15:clr>
            <a:srgbClr val="A4A3A4"/>
          </p15:clr>
        </p15:guide>
        <p15:guide id="3" orient="horz" pos="1604">
          <p15:clr>
            <a:srgbClr val="A4A3A4"/>
          </p15:clr>
        </p15:guide>
        <p15:guide id="4" pos="2880">
          <p15:clr>
            <a:srgbClr val="A4A3A4"/>
          </p15:clr>
        </p15:guide>
        <p15:guide id="5" pos="657">
          <p15:clr>
            <a:srgbClr val="A4A3A4"/>
          </p15:clr>
        </p15:guide>
        <p15:guide id="6" pos="385">
          <p15:clr>
            <a:srgbClr val="A4A3A4"/>
          </p15:clr>
        </p15:guide>
        <p15:guide id="7" pos="5601">
          <p15:clr>
            <a:srgbClr val="A4A3A4"/>
          </p15:clr>
        </p15:guide>
        <p15:guide id="8" pos="269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rtucci, Marina" initials="BM"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50"/>
    <a:srgbClr val="E6E6E6"/>
    <a:srgbClr val="999999"/>
    <a:srgbClr val="C8C8C8"/>
    <a:srgbClr val="E2001A"/>
    <a:srgbClr val="EAEAEA"/>
    <a:srgbClr val="DDDDDD"/>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80" autoAdjust="0"/>
    <p:restoredTop sz="94835" autoAdjust="0"/>
  </p:normalViewPr>
  <p:slideViewPr>
    <p:cSldViewPr>
      <p:cViewPr varScale="1">
        <p:scale>
          <a:sx n="140" d="100"/>
          <a:sy n="140" d="100"/>
        </p:scale>
        <p:origin x="560" y="184"/>
      </p:cViewPr>
      <p:guideLst>
        <p:guide orient="horz" pos="542"/>
        <p:guide orient="horz" pos="1038"/>
        <p:guide orient="horz" pos="1604"/>
        <p:guide pos="2880"/>
        <p:guide pos="657"/>
        <p:guide pos="385"/>
        <p:guide pos="5601"/>
        <p:guide pos="2699"/>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0"/>
                <a:cs typeface="ＭＳ Ｐゴシック" charset="0"/>
              </a:defRPr>
            </a:lvl1pPr>
          </a:lstStyle>
          <a:p>
            <a:pPr>
              <a:defRPr/>
            </a:pPr>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a:ea typeface="ＭＳ Ｐゴシック" panose="020B0600070205080204" pitchFamily="34" charset="-128"/>
              </a:defRPr>
            </a:lvl1pPr>
          </a:lstStyle>
          <a:p>
            <a:pPr>
              <a:defRPr/>
            </a:pPr>
            <a:fld id="{68462C36-A536-40A7-847A-25C28BE06CEF}" type="datetimeFigureOut">
              <a:rPr lang="de-DE" altLang="de-DE"/>
              <a:pPr>
                <a:defRPr/>
              </a:pPr>
              <a:t>13.07.20</a:t>
            </a:fld>
            <a:endParaRPr lang="de-DE" alt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0"/>
                <a:cs typeface="ＭＳ Ｐゴシック" charset="0"/>
              </a:defRPr>
            </a:lvl1pPr>
          </a:lstStyle>
          <a:p>
            <a:pPr>
              <a:defRPr/>
            </a:pPr>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a:ea typeface="ＭＳ Ｐゴシック" panose="020B0600070205080204" pitchFamily="34" charset="-128"/>
              </a:defRPr>
            </a:lvl1pPr>
          </a:lstStyle>
          <a:p>
            <a:pPr>
              <a:defRPr/>
            </a:pPr>
            <a:fld id="{B71CC70A-8695-4471-86C0-071E0BF10A98}" type="slidenum">
              <a:rPr lang="de-DE" altLang="de-DE"/>
              <a:pPr>
                <a:defRPr/>
              </a:pPr>
              <a:t>‹Nr.›</a:t>
            </a:fld>
            <a:endParaRPr lang="de-DE" altLang="de-DE"/>
          </a:p>
        </p:txBody>
      </p:sp>
    </p:spTree>
    <p:extLst>
      <p:ext uri="{BB962C8B-B14F-4D97-AF65-F5344CB8AC3E}">
        <p14:creationId xmlns:p14="http://schemas.microsoft.com/office/powerpoint/2010/main" val="17426040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0"/>
                <a:cs typeface="+mn-cs"/>
              </a:defRPr>
            </a:lvl1pPr>
          </a:lstStyle>
          <a:p>
            <a:pPr>
              <a:defRPr/>
            </a:pPr>
            <a:endParaRPr lang="de-DE"/>
          </a:p>
        </p:txBody>
      </p:sp>
      <p:sp>
        <p:nvSpPr>
          <p:cNvPr id="4099"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0"/>
                <a:cs typeface="+mn-cs"/>
              </a:defRPr>
            </a:lvl1pPr>
          </a:lstStyle>
          <a:p>
            <a:pPr>
              <a:defRPr/>
            </a:pPr>
            <a:endParaRPr lang="de-DE"/>
          </a:p>
        </p:txBody>
      </p:sp>
      <p:sp>
        <p:nvSpPr>
          <p:cNvPr id="307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p>
            <a:pPr lvl="0"/>
            <a:r>
              <a:rPr lang="de-DE" altLang="de-DE" noProof="0"/>
              <a:t>Klicken Sie, um die Textformatierung des Masters zu bearbeiten.</a:t>
            </a:r>
          </a:p>
          <a:p>
            <a:pPr lvl="1"/>
            <a:r>
              <a:rPr lang="de-DE" altLang="de-DE" noProof="0"/>
              <a:t>Zweite Ebene</a:t>
            </a:r>
          </a:p>
          <a:p>
            <a:pPr lvl="2"/>
            <a:r>
              <a:rPr lang="de-DE" altLang="de-DE" noProof="0"/>
              <a:t>Dritte Ebene</a:t>
            </a:r>
          </a:p>
          <a:p>
            <a:pPr lvl="3"/>
            <a:r>
              <a:rPr lang="de-DE" altLang="de-DE" noProof="0"/>
              <a:t>Vierte Ebene</a:t>
            </a:r>
          </a:p>
          <a:p>
            <a:pPr lvl="4"/>
            <a:r>
              <a:rPr lang="de-DE" altLang="de-DE" noProof="0"/>
              <a:t>Fünfte Ebene</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0"/>
                <a:cs typeface="+mn-cs"/>
              </a:defRPr>
            </a:lvl1pPr>
          </a:lstStyle>
          <a:p>
            <a:pPr>
              <a:defRPr/>
            </a:pPr>
            <a:endParaRPr lang="de-DE"/>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lgn="r">
              <a:defRPr>
                <a:latin typeface="Times" pitchFamily="18" charset="0"/>
                <a:ea typeface="ＭＳ Ｐゴシック" panose="020B0600070205080204" pitchFamily="34" charset="-128"/>
              </a:defRPr>
            </a:lvl1pPr>
          </a:lstStyle>
          <a:p>
            <a:pPr>
              <a:defRPr/>
            </a:pPr>
            <a:fld id="{1F122C57-E113-4B19-9336-AFB8B7FEF0AB}" type="slidenum">
              <a:rPr lang="de-DE" altLang="de-DE"/>
              <a:pPr>
                <a:defRPr/>
              </a:pPr>
              <a:t>‹Nr.›</a:t>
            </a:fld>
            <a:endParaRPr lang="de-DE" altLang="de-DE"/>
          </a:p>
        </p:txBody>
      </p:sp>
    </p:spTree>
    <p:extLst>
      <p:ext uri="{BB962C8B-B14F-4D97-AF65-F5344CB8AC3E}">
        <p14:creationId xmlns:p14="http://schemas.microsoft.com/office/powerpoint/2010/main" val="21325431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Times" charset="0"/>
        <a:ea typeface="MS PGothic" panose="020B0600070205080204" pitchFamily="34" charset="-128"/>
        <a:cs typeface="ＭＳ Ｐゴシック" charset="0"/>
      </a:defRPr>
    </a:lvl1pPr>
    <a:lvl2pPr marL="407988" algn="l" rtl="0" eaLnBrk="0" fontAlgn="base" hangingPunct="0">
      <a:spcBef>
        <a:spcPct val="30000"/>
      </a:spcBef>
      <a:spcAft>
        <a:spcPct val="0"/>
      </a:spcAft>
      <a:defRPr sz="1100" kern="1200">
        <a:solidFill>
          <a:schemeClr val="tx1"/>
        </a:solidFill>
        <a:latin typeface="Times" charset="0"/>
        <a:ea typeface="MS PGothic" panose="020B0600070205080204" pitchFamily="34" charset="-128"/>
        <a:cs typeface="+mn-cs"/>
      </a:defRPr>
    </a:lvl2pPr>
    <a:lvl3pPr marL="815975" algn="l" rtl="0" eaLnBrk="0" fontAlgn="base" hangingPunct="0">
      <a:spcBef>
        <a:spcPct val="30000"/>
      </a:spcBef>
      <a:spcAft>
        <a:spcPct val="0"/>
      </a:spcAft>
      <a:defRPr sz="1100" kern="1200">
        <a:solidFill>
          <a:schemeClr val="tx1"/>
        </a:solidFill>
        <a:latin typeface="Times" charset="0"/>
        <a:ea typeface="MS PGothic" panose="020B0600070205080204" pitchFamily="34" charset="-128"/>
        <a:cs typeface="+mn-cs"/>
      </a:defRPr>
    </a:lvl3pPr>
    <a:lvl4pPr marL="1223963" algn="l" rtl="0" eaLnBrk="0" fontAlgn="base" hangingPunct="0">
      <a:spcBef>
        <a:spcPct val="30000"/>
      </a:spcBef>
      <a:spcAft>
        <a:spcPct val="0"/>
      </a:spcAft>
      <a:defRPr sz="1100" kern="1200">
        <a:solidFill>
          <a:schemeClr val="tx1"/>
        </a:solidFill>
        <a:latin typeface="Times" charset="0"/>
        <a:ea typeface="MS PGothic" panose="020B0600070205080204" pitchFamily="34" charset="-128"/>
        <a:cs typeface="+mn-cs"/>
      </a:defRPr>
    </a:lvl4pPr>
    <a:lvl5pPr marL="1631950" algn="l" rtl="0" eaLnBrk="0" fontAlgn="base" hangingPunct="0">
      <a:spcBef>
        <a:spcPct val="30000"/>
      </a:spcBef>
      <a:spcAft>
        <a:spcPct val="0"/>
      </a:spcAft>
      <a:defRPr sz="1100" kern="1200">
        <a:solidFill>
          <a:schemeClr val="tx1"/>
        </a:solidFill>
        <a:latin typeface="Times" charset="0"/>
        <a:ea typeface="MS PGothic" panose="020B0600070205080204" pitchFamily="34" charset="-128"/>
        <a:cs typeface="+mn-cs"/>
      </a:defRPr>
    </a:lvl5pPr>
    <a:lvl6pPr marL="2040484" algn="l" defTabSz="408097" rtl="0" eaLnBrk="1" latinLnBrk="0" hangingPunct="1">
      <a:defRPr sz="1100" kern="1200">
        <a:solidFill>
          <a:schemeClr val="tx1"/>
        </a:solidFill>
        <a:latin typeface="+mn-lt"/>
        <a:ea typeface="+mn-ea"/>
        <a:cs typeface="+mn-cs"/>
      </a:defRPr>
    </a:lvl6pPr>
    <a:lvl7pPr marL="2448580" algn="l" defTabSz="408097" rtl="0" eaLnBrk="1" latinLnBrk="0" hangingPunct="1">
      <a:defRPr sz="1100" kern="1200">
        <a:solidFill>
          <a:schemeClr val="tx1"/>
        </a:solidFill>
        <a:latin typeface="+mn-lt"/>
        <a:ea typeface="+mn-ea"/>
        <a:cs typeface="+mn-cs"/>
      </a:defRPr>
    </a:lvl7pPr>
    <a:lvl8pPr marL="2856677" algn="l" defTabSz="408097" rtl="0" eaLnBrk="1" latinLnBrk="0" hangingPunct="1">
      <a:defRPr sz="1100" kern="1200">
        <a:solidFill>
          <a:schemeClr val="tx1"/>
        </a:solidFill>
        <a:latin typeface="+mn-lt"/>
        <a:ea typeface="+mn-ea"/>
        <a:cs typeface="+mn-cs"/>
      </a:defRPr>
    </a:lvl8pPr>
    <a:lvl9pPr marL="3264774" algn="l" defTabSz="408097"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lienbildplatzhalter 1"/>
          <p:cNvSpPr>
            <a:spLocks noGrp="1" noRot="1" noChangeAspect="1" noTextEdit="1"/>
          </p:cNvSpPr>
          <p:nvPr>
            <p:ph type="sldImg"/>
          </p:nvPr>
        </p:nvSpPr>
        <p:spPr>
          <a:ln/>
        </p:spPr>
      </p:sp>
      <p:sp>
        <p:nvSpPr>
          <p:cNvPr id="7171"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anose="02020603050405020304" pitchFamily="18" charset="0"/>
            </a:endParaRPr>
          </a:p>
        </p:txBody>
      </p:sp>
      <p:sp>
        <p:nvSpPr>
          <p:cNvPr id="7172"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4843FC2-A33C-4FA3-9FE9-FE95671737E2}" type="slidenum">
              <a:rPr lang="de-DE" altLang="de-DE" smtClean="0">
                <a:ea typeface="MS PGothic" panose="020B0600070205080204" pitchFamily="34" charset="-128"/>
              </a:rPr>
              <a:pPr/>
              <a:t>2</a:t>
            </a:fld>
            <a:endParaRPr lang="de-DE" altLang="de-DE">
              <a:ea typeface="MS PGothic" panose="020B0600070205080204" pitchFamily="34" charset="-128"/>
            </a:endParaRPr>
          </a:p>
        </p:txBody>
      </p:sp>
    </p:spTree>
    <p:extLst>
      <p:ext uri="{BB962C8B-B14F-4D97-AF65-F5344CB8AC3E}">
        <p14:creationId xmlns:p14="http://schemas.microsoft.com/office/powerpoint/2010/main" val="3244963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lienbildplatzhalter 1"/>
          <p:cNvSpPr>
            <a:spLocks noGrp="1" noRot="1" noChangeAspect="1" noTextEdit="1"/>
          </p:cNvSpPr>
          <p:nvPr>
            <p:ph type="sldImg"/>
          </p:nvPr>
        </p:nvSpPr>
        <p:spPr>
          <a:ln/>
        </p:spPr>
      </p:sp>
      <p:sp>
        <p:nvSpPr>
          <p:cNvPr id="28675"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anose="02020603050405020304" pitchFamily="18" charset="0"/>
            </a:endParaRPr>
          </a:p>
          <a:p>
            <a:endParaRPr lang="de-DE" altLang="de-DE">
              <a:latin typeface="Times" panose="02020603050405020304" pitchFamily="18" charset="0"/>
            </a:endParaRPr>
          </a:p>
        </p:txBody>
      </p:sp>
      <p:sp>
        <p:nvSpPr>
          <p:cNvPr id="28676"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92B814D-37AE-4938-886F-83AE35E6766A}" type="slidenum">
              <a:rPr lang="de-DE" altLang="de-DE" smtClean="0">
                <a:ea typeface="MS PGothic" panose="020B0600070205080204" pitchFamily="34" charset="-128"/>
              </a:rPr>
              <a:pPr/>
              <a:t>14</a:t>
            </a:fld>
            <a:endParaRPr lang="de-DE" altLang="de-DE">
              <a:ea typeface="MS PGothic" panose="020B0600070205080204" pitchFamily="34" charset="-128"/>
            </a:endParaRPr>
          </a:p>
        </p:txBody>
      </p:sp>
    </p:spTree>
    <p:extLst>
      <p:ext uri="{BB962C8B-B14F-4D97-AF65-F5344CB8AC3E}">
        <p14:creationId xmlns:p14="http://schemas.microsoft.com/office/powerpoint/2010/main" val="317304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lienbildplatzhalter 1"/>
          <p:cNvSpPr>
            <a:spLocks noGrp="1" noRot="1" noChangeAspect="1" noTextEdit="1"/>
          </p:cNvSpPr>
          <p:nvPr>
            <p:ph type="sldImg"/>
          </p:nvPr>
        </p:nvSpPr>
        <p:spPr>
          <a:ln/>
        </p:spPr>
      </p:sp>
      <p:sp>
        <p:nvSpPr>
          <p:cNvPr id="30723"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anose="02020603050405020304" pitchFamily="18" charset="0"/>
            </a:endParaRPr>
          </a:p>
          <a:p>
            <a:endParaRPr lang="de-DE" altLang="de-DE">
              <a:latin typeface="Times" panose="02020603050405020304" pitchFamily="18" charset="0"/>
            </a:endParaRPr>
          </a:p>
        </p:txBody>
      </p:sp>
      <p:sp>
        <p:nvSpPr>
          <p:cNvPr id="30724"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1D49D74-C82C-462A-8D17-91A3CD12DE7A}" type="slidenum">
              <a:rPr lang="de-DE" altLang="de-DE" smtClean="0">
                <a:ea typeface="MS PGothic" panose="020B0600070205080204" pitchFamily="34" charset="-128"/>
              </a:rPr>
              <a:pPr/>
              <a:t>15</a:t>
            </a:fld>
            <a:endParaRPr lang="de-DE" altLang="de-DE">
              <a:ea typeface="MS PGothic" panose="020B0600070205080204" pitchFamily="34" charset="-128"/>
            </a:endParaRPr>
          </a:p>
        </p:txBody>
      </p:sp>
    </p:spTree>
    <p:extLst>
      <p:ext uri="{BB962C8B-B14F-4D97-AF65-F5344CB8AC3E}">
        <p14:creationId xmlns:p14="http://schemas.microsoft.com/office/powerpoint/2010/main" val="3754915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lienbildplatzhalter 1"/>
          <p:cNvSpPr>
            <a:spLocks noGrp="1" noRot="1" noChangeAspect="1" noTextEdit="1"/>
          </p:cNvSpPr>
          <p:nvPr>
            <p:ph type="sldImg"/>
          </p:nvPr>
        </p:nvSpPr>
        <p:spPr>
          <a:ln/>
        </p:spPr>
      </p:sp>
      <p:sp>
        <p:nvSpPr>
          <p:cNvPr id="32771"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anose="02020603050405020304" pitchFamily="18" charset="0"/>
            </a:endParaRPr>
          </a:p>
          <a:p>
            <a:endParaRPr lang="de-DE" altLang="de-DE">
              <a:latin typeface="Times" panose="02020603050405020304" pitchFamily="18" charset="0"/>
            </a:endParaRPr>
          </a:p>
        </p:txBody>
      </p:sp>
      <p:sp>
        <p:nvSpPr>
          <p:cNvPr id="32772"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F4232B7-132A-4D96-A49B-85DEFC43FBCE}" type="slidenum">
              <a:rPr lang="de-DE" altLang="de-DE" smtClean="0">
                <a:ea typeface="MS PGothic" panose="020B0600070205080204" pitchFamily="34" charset="-128"/>
              </a:rPr>
              <a:pPr/>
              <a:t>16</a:t>
            </a:fld>
            <a:endParaRPr lang="de-DE" altLang="de-DE">
              <a:ea typeface="MS PGothic" panose="020B0600070205080204" pitchFamily="34" charset="-128"/>
            </a:endParaRPr>
          </a:p>
        </p:txBody>
      </p:sp>
    </p:spTree>
    <p:extLst>
      <p:ext uri="{BB962C8B-B14F-4D97-AF65-F5344CB8AC3E}">
        <p14:creationId xmlns:p14="http://schemas.microsoft.com/office/powerpoint/2010/main" val="3230116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lienbildplatzhalter 1"/>
          <p:cNvSpPr>
            <a:spLocks noGrp="1" noRot="1" noChangeAspect="1" noTextEdit="1"/>
          </p:cNvSpPr>
          <p:nvPr>
            <p:ph type="sldImg"/>
          </p:nvPr>
        </p:nvSpPr>
        <p:spPr>
          <a:ln/>
        </p:spPr>
      </p:sp>
      <p:sp>
        <p:nvSpPr>
          <p:cNvPr id="34819"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anose="02020603050405020304" pitchFamily="18" charset="0"/>
            </a:endParaRPr>
          </a:p>
          <a:p>
            <a:endParaRPr lang="de-DE" altLang="de-DE">
              <a:latin typeface="Times" panose="02020603050405020304" pitchFamily="18" charset="0"/>
            </a:endParaRPr>
          </a:p>
        </p:txBody>
      </p:sp>
      <p:sp>
        <p:nvSpPr>
          <p:cNvPr id="34820"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F75A38E3-D057-449F-A20B-064FA9640D63}" type="slidenum">
              <a:rPr lang="de-DE" altLang="de-DE" smtClean="0">
                <a:ea typeface="MS PGothic" panose="020B0600070205080204" pitchFamily="34" charset="-128"/>
              </a:rPr>
              <a:pPr/>
              <a:t>17</a:t>
            </a:fld>
            <a:endParaRPr lang="de-DE" altLang="de-DE">
              <a:ea typeface="MS PGothic" panose="020B0600070205080204" pitchFamily="34" charset="-128"/>
            </a:endParaRPr>
          </a:p>
        </p:txBody>
      </p:sp>
    </p:spTree>
    <p:extLst>
      <p:ext uri="{BB962C8B-B14F-4D97-AF65-F5344CB8AC3E}">
        <p14:creationId xmlns:p14="http://schemas.microsoft.com/office/powerpoint/2010/main" val="3867577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lienbildplatzhalter 1"/>
          <p:cNvSpPr>
            <a:spLocks noGrp="1" noRot="1" noChangeAspect="1" noTextEdit="1"/>
          </p:cNvSpPr>
          <p:nvPr>
            <p:ph type="sldImg"/>
          </p:nvPr>
        </p:nvSpPr>
        <p:spPr>
          <a:ln/>
        </p:spPr>
      </p:sp>
      <p:sp>
        <p:nvSpPr>
          <p:cNvPr id="36867"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anose="02020603050405020304" pitchFamily="18" charset="0"/>
            </a:endParaRPr>
          </a:p>
          <a:p>
            <a:endParaRPr lang="de-DE" altLang="de-DE">
              <a:latin typeface="Times" panose="02020603050405020304" pitchFamily="18" charset="0"/>
            </a:endParaRPr>
          </a:p>
        </p:txBody>
      </p:sp>
      <p:sp>
        <p:nvSpPr>
          <p:cNvPr id="36868"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4359DBE-274D-4CB4-8E82-018D18B82228}" type="slidenum">
              <a:rPr lang="de-DE" altLang="de-DE" smtClean="0">
                <a:ea typeface="MS PGothic" panose="020B0600070205080204" pitchFamily="34" charset="-128"/>
              </a:rPr>
              <a:pPr/>
              <a:t>18</a:t>
            </a:fld>
            <a:endParaRPr lang="de-DE" altLang="de-DE">
              <a:ea typeface="MS PGothic" panose="020B0600070205080204" pitchFamily="34" charset="-128"/>
            </a:endParaRPr>
          </a:p>
        </p:txBody>
      </p:sp>
    </p:spTree>
    <p:extLst>
      <p:ext uri="{BB962C8B-B14F-4D97-AF65-F5344CB8AC3E}">
        <p14:creationId xmlns:p14="http://schemas.microsoft.com/office/powerpoint/2010/main" val="302743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lienbildplatzhalter 1"/>
          <p:cNvSpPr>
            <a:spLocks noGrp="1" noRot="1" noChangeAspect="1" noTextEdit="1"/>
          </p:cNvSpPr>
          <p:nvPr>
            <p:ph type="sldImg"/>
          </p:nvPr>
        </p:nvSpPr>
        <p:spPr>
          <a:ln/>
        </p:spPr>
      </p:sp>
      <p:sp>
        <p:nvSpPr>
          <p:cNvPr id="39939"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Times" panose="02020603050405020304" pitchFamily="18" charset="0"/>
              </a:rPr>
              <a:t>bei Tipps: hier habe ich eure Anmerkungen nicht verstanden</a:t>
            </a:r>
          </a:p>
        </p:txBody>
      </p:sp>
      <p:sp>
        <p:nvSpPr>
          <p:cNvPr id="39940"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1F37B2B-8F4D-4133-8452-43DF210BF2D6}" type="slidenum">
              <a:rPr lang="de-DE" altLang="de-DE" smtClean="0">
                <a:ea typeface="MS PGothic" panose="020B0600070205080204" pitchFamily="34" charset="-128"/>
              </a:rPr>
              <a:pPr/>
              <a:t>20</a:t>
            </a:fld>
            <a:endParaRPr lang="de-DE" altLang="de-DE">
              <a:ea typeface="MS PGothic" panose="020B0600070205080204" pitchFamily="34" charset="-128"/>
            </a:endParaRPr>
          </a:p>
        </p:txBody>
      </p:sp>
    </p:spTree>
    <p:extLst>
      <p:ext uri="{BB962C8B-B14F-4D97-AF65-F5344CB8AC3E}">
        <p14:creationId xmlns:p14="http://schemas.microsoft.com/office/powerpoint/2010/main" val="4134253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lstStyle/>
          <a:p>
            <a:pPr>
              <a:defRPr/>
            </a:pPr>
            <a:endParaRPr lang="de-DE" strike="sngStrike" dirty="0">
              <a:ea typeface="ＭＳ Ｐゴシック" charset="0"/>
            </a:endParaRPr>
          </a:p>
        </p:txBody>
      </p:sp>
      <p:sp>
        <p:nvSpPr>
          <p:cNvPr id="41988"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FEF56D19-8A1B-4342-9E5B-1B6BF068F059}" type="slidenum">
              <a:rPr lang="de-DE" altLang="de-DE" smtClean="0">
                <a:ea typeface="MS PGothic" panose="020B0600070205080204" pitchFamily="34" charset="-128"/>
              </a:rPr>
              <a:pPr/>
              <a:t>21</a:t>
            </a:fld>
            <a:endParaRPr lang="de-DE" altLang="de-DE">
              <a:ea typeface="MS PGothic" panose="020B0600070205080204" pitchFamily="34" charset="-128"/>
            </a:endParaRPr>
          </a:p>
        </p:txBody>
      </p:sp>
    </p:spTree>
    <p:extLst>
      <p:ext uri="{BB962C8B-B14F-4D97-AF65-F5344CB8AC3E}">
        <p14:creationId xmlns:p14="http://schemas.microsoft.com/office/powerpoint/2010/main" val="1662956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lienbildplatzhalter 1"/>
          <p:cNvSpPr>
            <a:spLocks noGrp="1" noRot="1" noChangeAspect="1" noTextEdit="1"/>
          </p:cNvSpPr>
          <p:nvPr>
            <p:ph type="sldImg"/>
          </p:nvPr>
        </p:nvSpPr>
        <p:spPr>
          <a:ln/>
        </p:spPr>
      </p:sp>
      <p:sp>
        <p:nvSpPr>
          <p:cNvPr id="44035"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anose="02020603050405020304" pitchFamily="18" charset="0"/>
            </a:endParaRPr>
          </a:p>
        </p:txBody>
      </p:sp>
      <p:sp>
        <p:nvSpPr>
          <p:cNvPr id="44036"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A58FC5A-6A65-4D74-A557-14015054783D}" type="slidenum">
              <a:rPr lang="de-DE" altLang="de-DE" smtClean="0">
                <a:ea typeface="MS PGothic" panose="020B0600070205080204" pitchFamily="34" charset="-128"/>
              </a:rPr>
              <a:pPr/>
              <a:t>22</a:t>
            </a:fld>
            <a:endParaRPr lang="de-DE" altLang="de-DE">
              <a:ea typeface="MS PGothic" panose="020B0600070205080204" pitchFamily="34" charset="-128"/>
            </a:endParaRPr>
          </a:p>
        </p:txBody>
      </p:sp>
    </p:spTree>
    <p:extLst>
      <p:ext uri="{BB962C8B-B14F-4D97-AF65-F5344CB8AC3E}">
        <p14:creationId xmlns:p14="http://schemas.microsoft.com/office/powerpoint/2010/main" val="39456692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lienbildplatzhalter 1"/>
          <p:cNvSpPr>
            <a:spLocks noGrp="1" noRot="1" noChangeAspect="1" noTextEdit="1"/>
          </p:cNvSpPr>
          <p:nvPr>
            <p:ph type="sldImg"/>
          </p:nvPr>
        </p:nvSpPr>
        <p:spPr>
          <a:ln/>
        </p:spPr>
      </p:sp>
      <p:sp>
        <p:nvSpPr>
          <p:cNvPr id="46083"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anose="02020603050405020304" pitchFamily="18" charset="0"/>
            </a:endParaRPr>
          </a:p>
          <a:p>
            <a:endParaRPr lang="de-DE" altLang="de-DE">
              <a:latin typeface="Times" panose="02020603050405020304" pitchFamily="18" charset="0"/>
            </a:endParaRPr>
          </a:p>
        </p:txBody>
      </p:sp>
      <p:sp>
        <p:nvSpPr>
          <p:cNvPr id="46084"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20F27C6-526C-4DA0-9F47-E58E6DE09E5F}" type="slidenum">
              <a:rPr lang="de-DE" altLang="de-DE" smtClean="0">
                <a:ea typeface="MS PGothic" panose="020B0600070205080204" pitchFamily="34" charset="-128"/>
              </a:rPr>
              <a:pPr/>
              <a:t>23</a:t>
            </a:fld>
            <a:endParaRPr lang="de-DE" altLang="de-DE">
              <a:ea typeface="MS PGothic" panose="020B0600070205080204" pitchFamily="34" charset="-128"/>
            </a:endParaRPr>
          </a:p>
        </p:txBody>
      </p:sp>
    </p:spTree>
    <p:extLst>
      <p:ext uri="{BB962C8B-B14F-4D97-AF65-F5344CB8AC3E}">
        <p14:creationId xmlns:p14="http://schemas.microsoft.com/office/powerpoint/2010/main" val="1921265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lienbildplatzhalter 1"/>
          <p:cNvSpPr>
            <a:spLocks noGrp="1" noRot="1" noChangeAspect="1" noTextEdit="1"/>
          </p:cNvSpPr>
          <p:nvPr>
            <p:ph type="sldImg"/>
          </p:nvPr>
        </p:nvSpPr>
        <p:spPr>
          <a:ln/>
        </p:spPr>
      </p:sp>
      <p:sp>
        <p:nvSpPr>
          <p:cNvPr id="48131"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anose="02020603050405020304" pitchFamily="18" charset="0"/>
            </a:endParaRPr>
          </a:p>
          <a:p>
            <a:endParaRPr lang="de-DE" altLang="de-DE">
              <a:latin typeface="Times" panose="02020603050405020304" pitchFamily="18" charset="0"/>
            </a:endParaRPr>
          </a:p>
        </p:txBody>
      </p:sp>
      <p:sp>
        <p:nvSpPr>
          <p:cNvPr id="48132"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D74EBA7-D904-47FA-A38A-5F1BC0AA8D7A}" type="slidenum">
              <a:rPr lang="de-DE" altLang="de-DE" smtClean="0">
                <a:ea typeface="MS PGothic" panose="020B0600070205080204" pitchFamily="34" charset="-128"/>
              </a:rPr>
              <a:pPr/>
              <a:t>24</a:t>
            </a:fld>
            <a:endParaRPr lang="de-DE" altLang="de-DE">
              <a:ea typeface="MS PGothic" panose="020B0600070205080204" pitchFamily="34" charset="-128"/>
            </a:endParaRPr>
          </a:p>
        </p:txBody>
      </p:sp>
    </p:spTree>
    <p:extLst>
      <p:ext uri="{BB962C8B-B14F-4D97-AF65-F5344CB8AC3E}">
        <p14:creationId xmlns:p14="http://schemas.microsoft.com/office/powerpoint/2010/main" val="1057066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lienbildplatzhalter 1"/>
          <p:cNvSpPr>
            <a:spLocks noGrp="1" noRot="1" noChangeAspect="1" noTextEdit="1"/>
          </p:cNvSpPr>
          <p:nvPr>
            <p:ph type="sldImg"/>
          </p:nvPr>
        </p:nvSpPr>
        <p:spPr>
          <a:ln/>
        </p:spPr>
      </p:sp>
      <p:sp>
        <p:nvSpPr>
          <p:cNvPr id="10243"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de-DE">
              <a:latin typeface="Times" panose="02020603050405020304" pitchFamily="18" charset="0"/>
            </a:endParaRPr>
          </a:p>
        </p:txBody>
      </p:sp>
      <p:sp>
        <p:nvSpPr>
          <p:cNvPr id="10244"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B157871-3FF8-47E1-890F-65741B530E6C}" type="slidenum">
              <a:rPr lang="de-DE" altLang="de-DE" smtClean="0">
                <a:ea typeface="MS PGothic" panose="020B0600070205080204" pitchFamily="34" charset="-128"/>
              </a:rPr>
              <a:pPr/>
              <a:t>4</a:t>
            </a:fld>
            <a:endParaRPr lang="de-DE" altLang="de-DE">
              <a:ea typeface="MS PGothic" panose="020B0600070205080204" pitchFamily="34" charset="-128"/>
            </a:endParaRPr>
          </a:p>
        </p:txBody>
      </p:sp>
    </p:spTree>
    <p:extLst>
      <p:ext uri="{BB962C8B-B14F-4D97-AF65-F5344CB8AC3E}">
        <p14:creationId xmlns:p14="http://schemas.microsoft.com/office/powerpoint/2010/main" val="38016443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lienbildplatzhalter 1"/>
          <p:cNvSpPr>
            <a:spLocks noGrp="1" noRot="1" noChangeAspect="1" noTextEdit="1"/>
          </p:cNvSpPr>
          <p:nvPr>
            <p:ph type="sldImg"/>
          </p:nvPr>
        </p:nvSpPr>
        <p:spPr>
          <a:ln/>
        </p:spPr>
      </p:sp>
      <p:sp>
        <p:nvSpPr>
          <p:cNvPr id="51203"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anose="02020603050405020304" pitchFamily="18" charset="0"/>
            </a:endParaRPr>
          </a:p>
        </p:txBody>
      </p:sp>
      <p:sp>
        <p:nvSpPr>
          <p:cNvPr id="51204"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0080DE6-ECF7-4FFC-A00E-FC029CE04E6A}" type="slidenum">
              <a:rPr lang="de-DE" altLang="de-DE" smtClean="0">
                <a:ea typeface="MS PGothic" panose="020B0600070205080204" pitchFamily="34" charset="-128"/>
              </a:rPr>
              <a:pPr/>
              <a:t>26</a:t>
            </a:fld>
            <a:endParaRPr lang="de-DE" altLang="de-DE">
              <a:ea typeface="MS PGothic" panose="020B0600070205080204" pitchFamily="34" charset="-128"/>
            </a:endParaRPr>
          </a:p>
        </p:txBody>
      </p:sp>
    </p:spTree>
    <p:extLst>
      <p:ext uri="{BB962C8B-B14F-4D97-AF65-F5344CB8AC3E}">
        <p14:creationId xmlns:p14="http://schemas.microsoft.com/office/powerpoint/2010/main" val="38793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Folienbildplatzhalter 1"/>
          <p:cNvSpPr>
            <a:spLocks noGrp="1" noRot="1" noChangeAspect="1" noTextEdit="1"/>
          </p:cNvSpPr>
          <p:nvPr>
            <p:ph type="sldImg"/>
          </p:nvPr>
        </p:nvSpPr>
        <p:spPr>
          <a:ln/>
        </p:spPr>
      </p:sp>
      <p:sp>
        <p:nvSpPr>
          <p:cNvPr id="56323"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Times" panose="02020603050405020304" pitchFamily="18" charset="0"/>
              </a:rPr>
              <a:t>Bilder thematisch geordnet anstatt nach Channel</a:t>
            </a:r>
          </a:p>
        </p:txBody>
      </p:sp>
      <p:sp>
        <p:nvSpPr>
          <p:cNvPr id="56324"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EA8D278-404D-431E-8252-7F4D08903796}" type="slidenum">
              <a:rPr lang="de-DE" altLang="de-DE" smtClean="0">
                <a:ea typeface="MS PGothic" panose="020B0600070205080204" pitchFamily="34" charset="-128"/>
              </a:rPr>
              <a:pPr/>
              <a:t>28</a:t>
            </a:fld>
            <a:endParaRPr lang="de-DE" altLang="de-DE">
              <a:ea typeface="MS PGothic" panose="020B0600070205080204" pitchFamily="34" charset="-128"/>
            </a:endParaRPr>
          </a:p>
        </p:txBody>
      </p:sp>
    </p:spTree>
    <p:extLst>
      <p:ext uri="{BB962C8B-B14F-4D97-AF65-F5344CB8AC3E}">
        <p14:creationId xmlns:p14="http://schemas.microsoft.com/office/powerpoint/2010/main" val="12880917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lienbildplatzhalter 1"/>
          <p:cNvSpPr>
            <a:spLocks noGrp="1" noRot="1" noChangeAspect="1" noTextEdit="1"/>
          </p:cNvSpPr>
          <p:nvPr>
            <p:ph type="sldImg"/>
          </p:nvPr>
        </p:nvSpPr>
        <p:spPr>
          <a:ln/>
        </p:spPr>
      </p:sp>
      <p:sp>
        <p:nvSpPr>
          <p:cNvPr id="58371"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Times" panose="02020603050405020304" pitchFamily="18" charset="0"/>
              </a:rPr>
              <a:t>Saturation &amp; nicht faded angepasst</a:t>
            </a:r>
            <a:endParaRPr lang="en-GB" altLang="de-DE">
              <a:latin typeface="Times" panose="02020603050405020304" pitchFamily="18" charset="0"/>
            </a:endParaRPr>
          </a:p>
        </p:txBody>
      </p:sp>
      <p:sp>
        <p:nvSpPr>
          <p:cNvPr id="58372"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C2927B4-9C34-4319-9FE9-C7304F969074}" type="slidenum">
              <a:rPr lang="de-DE" altLang="de-DE" smtClean="0">
                <a:ea typeface="MS PGothic" panose="020B0600070205080204" pitchFamily="34" charset="-128"/>
              </a:rPr>
              <a:pPr/>
              <a:t>29</a:t>
            </a:fld>
            <a:endParaRPr lang="de-DE" altLang="de-DE">
              <a:ea typeface="MS PGothic" panose="020B0600070205080204" pitchFamily="34" charset="-128"/>
            </a:endParaRPr>
          </a:p>
        </p:txBody>
      </p:sp>
    </p:spTree>
    <p:extLst>
      <p:ext uri="{BB962C8B-B14F-4D97-AF65-F5344CB8AC3E}">
        <p14:creationId xmlns:p14="http://schemas.microsoft.com/office/powerpoint/2010/main" val="42702985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olienbildplatzhalter 1"/>
          <p:cNvSpPr>
            <a:spLocks noGrp="1" noRot="1" noChangeAspect="1" noTextEdit="1"/>
          </p:cNvSpPr>
          <p:nvPr>
            <p:ph type="sldImg"/>
          </p:nvPr>
        </p:nvSpPr>
        <p:spPr>
          <a:ln/>
        </p:spPr>
      </p:sp>
      <p:sp>
        <p:nvSpPr>
          <p:cNvPr id="61443"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anose="02020603050405020304" pitchFamily="18" charset="0"/>
            </a:endParaRPr>
          </a:p>
        </p:txBody>
      </p:sp>
      <p:sp>
        <p:nvSpPr>
          <p:cNvPr id="61444"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08DD501-352A-4666-9900-2A3F483F0FCB}" type="slidenum">
              <a:rPr lang="de-DE" altLang="de-DE" smtClean="0">
                <a:ea typeface="MS PGothic" panose="020B0600070205080204" pitchFamily="34" charset="-128"/>
              </a:rPr>
              <a:pPr/>
              <a:t>31</a:t>
            </a:fld>
            <a:endParaRPr lang="de-DE" altLang="de-DE">
              <a:ea typeface="MS PGothic" panose="020B0600070205080204" pitchFamily="34" charset="-128"/>
            </a:endParaRPr>
          </a:p>
        </p:txBody>
      </p:sp>
    </p:spTree>
    <p:extLst>
      <p:ext uri="{BB962C8B-B14F-4D97-AF65-F5344CB8AC3E}">
        <p14:creationId xmlns:p14="http://schemas.microsoft.com/office/powerpoint/2010/main" val="3315187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lstStyle/>
          <a:p>
            <a:pPr>
              <a:defRPr/>
            </a:pPr>
            <a:endParaRPr lang="de-DE" strike="sngStrike" dirty="0">
              <a:ea typeface="ＭＳ Ｐゴシック" charset="0"/>
            </a:endParaRPr>
          </a:p>
        </p:txBody>
      </p:sp>
      <p:sp>
        <p:nvSpPr>
          <p:cNvPr id="63492"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CC763B2-4CC8-48CA-8299-D1ECBB1A8F9D}" type="slidenum">
              <a:rPr lang="de-DE" altLang="de-DE" smtClean="0">
                <a:ea typeface="MS PGothic" panose="020B0600070205080204" pitchFamily="34" charset="-128"/>
              </a:rPr>
              <a:pPr/>
              <a:t>32</a:t>
            </a:fld>
            <a:endParaRPr lang="de-DE" altLang="de-DE">
              <a:ea typeface="MS PGothic" panose="020B0600070205080204" pitchFamily="34" charset="-128"/>
            </a:endParaRPr>
          </a:p>
        </p:txBody>
      </p:sp>
    </p:spTree>
    <p:extLst>
      <p:ext uri="{BB962C8B-B14F-4D97-AF65-F5344CB8AC3E}">
        <p14:creationId xmlns:p14="http://schemas.microsoft.com/office/powerpoint/2010/main" val="35541903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lienbildplatzhalter 1"/>
          <p:cNvSpPr>
            <a:spLocks noGrp="1" noRot="1" noChangeAspect="1" noTextEdit="1"/>
          </p:cNvSpPr>
          <p:nvPr>
            <p:ph type="sldImg"/>
          </p:nvPr>
        </p:nvSpPr>
        <p:spPr>
          <a:ln/>
        </p:spPr>
      </p:sp>
      <p:sp>
        <p:nvSpPr>
          <p:cNvPr id="67587"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anose="02020603050405020304" pitchFamily="18" charset="0"/>
            </a:endParaRPr>
          </a:p>
        </p:txBody>
      </p:sp>
      <p:sp>
        <p:nvSpPr>
          <p:cNvPr id="67588"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C0C87AE-E6D8-47AA-A5D7-84091C80074E}" type="slidenum">
              <a:rPr lang="de-DE" altLang="de-DE" smtClean="0">
                <a:ea typeface="MS PGothic" panose="020B0600070205080204" pitchFamily="34" charset="-128"/>
              </a:rPr>
              <a:pPr/>
              <a:t>35</a:t>
            </a:fld>
            <a:endParaRPr lang="de-DE" altLang="de-DE">
              <a:ea typeface="MS PGothic" panose="020B0600070205080204" pitchFamily="34" charset="-128"/>
            </a:endParaRPr>
          </a:p>
        </p:txBody>
      </p:sp>
    </p:spTree>
    <p:extLst>
      <p:ext uri="{BB962C8B-B14F-4D97-AF65-F5344CB8AC3E}">
        <p14:creationId xmlns:p14="http://schemas.microsoft.com/office/powerpoint/2010/main" val="12031513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Folienbildplatzhalter 1"/>
          <p:cNvSpPr>
            <a:spLocks noGrp="1" noRot="1" noChangeAspect="1" noTextEdit="1"/>
          </p:cNvSpPr>
          <p:nvPr>
            <p:ph type="sldImg"/>
          </p:nvPr>
        </p:nvSpPr>
        <p:spPr>
          <a:ln/>
        </p:spPr>
      </p:sp>
      <p:sp>
        <p:nvSpPr>
          <p:cNvPr id="75779"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anose="02020603050405020304" pitchFamily="18" charset="0"/>
            </a:endParaRPr>
          </a:p>
        </p:txBody>
      </p:sp>
      <p:sp>
        <p:nvSpPr>
          <p:cNvPr id="75780"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FFCDDD65-E1E8-4D58-954E-0D83974C3D16}" type="slidenum">
              <a:rPr lang="de-DE" altLang="de-DE" smtClean="0">
                <a:ea typeface="MS PGothic" panose="020B0600070205080204" pitchFamily="34" charset="-128"/>
              </a:rPr>
              <a:pPr/>
              <a:t>36</a:t>
            </a:fld>
            <a:endParaRPr lang="de-DE" altLang="de-DE">
              <a:ea typeface="MS PGothic" panose="020B0600070205080204" pitchFamily="34" charset="-128"/>
            </a:endParaRPr>
          </a:p>
        </p:txBody>
      </p:sp>
    </p:spTree>
    <p:extLst>
      <p:ext uri="{BB962C8B-B14F-4D97-AF65-F5344CB8AC3E}">
        <p14:creationId xmlns:p14="http://schemas.microsoft.com/office/powerpoint/2010/main" val="17717224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Folienbildplatzhalter 1"/>
          <p:cNvSpPr>
            <a:spLocks noGrp="1" noRot="1" noChangeAspect="1" noTextEdit="1"/>
          </p:cNvSpPr>
          <p:nvPr>
            <p:ph type="sldImg"/>
          </p:nvPr>
        </p:nvSpPr>
        <p:spPr>
          <a:ln/>
        </p:spPr>
      </p:sp>
      <p:sp>
        <p:nvSpPr>
          <p:cNvPr id="78851"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anose="02020603050405020304" pitchFamily="18" charset="0"/>
            </a:endParaRPr>
          </a:p>
        </p:txBody>
      </p:sp>
      <p:sp>
        <p:nvSpPr>
          <p:cNvPr id="78852"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4E554C1-081C-42D2-BB13-953052D0925B}" type="slidenum">
              <a:rPr lang="de-DE" altLang="de-DE" smtClean="0">
                <a:ea typeface="MS PGothic" panose="020B0600070205080204" pitchFamily="34" charset="-128"/>
              </a:rPr>
              <a:pPr/>
              <a:t>38</a:t>
            </a:fld>
            <a:endParaRPr lang="de-DE" altLang="de-DE">
              <a:ea typeface="MS PGothic" panose="020B0600070205080204" pitchFamily="34" charset="-128"/>
            </a:endParaRPr>
          </a:p>
        </p:txBody>
      </p:sp>
    </p:spTree>
    <p:extLst>
      <p:ext uri="{BB962C8B-B14F-4D97-AF65-F5344CB8AC3E}">
        <p14:creationId xmlns:p14="http://schemas.microsoft.com/office/powerpoint/2010/main" val="3288624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lstStyle/>
          <a:p>
            <a:pPr>
              <a:defRPr/>
            </a:pPr>
            <a:endParaRPr lang="de-DE" strike="sngStrike" dirty="0">
              <a:ea typeface="ＭＳ Ｐゴシック" charset="0"/>
            </a:endParaRPr>
          </a:p>
        </p:txBody>
      </p:sp>
      <p:sp>
        <p:nvSpPr>
          <p:cNvPr id="80900"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785DF2A-5020-4BAF-A835-C66FCEA46970}" type="slidenum">
              <a:rPr lang="de-DE" altLang="de-DE" smtClean="0">
                <a:ea typeface="MS PGothic" panose="020B0600070205080204" pitchFamily="34" charset="-128"/>
              </a:rPr>
              <a:pPr/>
              <a:t>39</a:t>
            </a:fld>
            <a:endParaRPr lang="de-DE" altLang="de-DE">
              <a:ea typeface="MS PGothic" panose="020B0600070205080204" pitchFamily="34" charset="-128"/>
            </a:endParaRPr>
          </a:p>
        </p:txBody>
      </p:sp>
    </p:spTree>
    <p:extLst>
      <p:ext uri="{BB962C8B-B14F-4D97-AF65-F5344CB8AC3E}">
        <p14:creationId xmlns:p14="http://schemas.microsoft.com/office/powerpoint/2010/main" val="18278447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Folienbildplatzhalter 1"/>
          <p:cNvSpPr>
            <a:spLocks noGrp="1" noRot="1" noChangeAspect="1" noTextEdit="1"/>
          </p:cNvSpPr>
          <p:nvPr>
            <p:ph type="sldImg"/>
          </p:nvPr>
        </p:nvSpPr>
        <p:spPr>
          <a:ln/>
        </p:spPr>
      </p:sp>
      <p:sp>
        <p:nvSpPr>
          <p:cNvPr id="82947"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anose="02020603050405020304" pitchFamily="18" charset="0"/>
            </a:endParaRPr>
          </a:p>
        </p:txBody>
      </p:sp>
      <p:sp>
        <p:nvSpPr>
          <p:cNvPr id="82948"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F90BBF9A-365B-4EA9-8D73-14B1B79A23EC}" type="slidenum">
              <a:rPr lang="de-DE" altLang="de-DE" smtClean="0">
                <a:ea typeface="MS PGothic" panose="020B0600070205080204" pitchFamily="34" charset="-128"/>
              </a:rPr>
              <a:pPr/>
              <a:t>40</a:t>
            </a:fld>
            <a:endParaRPr lang="de-DE" altLang="de-DE">
              <a:ea typeface="MS PGothic" panose="020B0600070205080204" pitchFamily="34" charset="-128"/>
            </a:endParaRPr>
          </a:p>
        </p:txBody>
      </p:sp>
    </p:spTree>
    <p:extLst>
      <p:ext uri="{BB962C8B-B14F-4D97-AF65-F5344CB8AC3E}">
        <p14:creationId xmlns:p14="http://schemas.microsoft.com/office/powerpoint/2010/main" val="2528735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lienbildplatzhalter 1"/>
          <p:cNvSpPr>
            <a:spLocks noGrp="1" noRot="1" noChangeAspect="1" noTextEdit="1"/>
          </p:cNvSpPr>
          <p:nvPr>
            <p:ph type="sldImg"/>
          </p:nvPr>
        </p:nvSpPr>
        <p:spPr>
          <a:ln/>
        </p:spPr>
      </p:sp>
      <p:sp>
        <p:nvSpPr>
          <p:cNvPr id="14339"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anose="02020603050405020304" pitchFamily="18" charset="0"/>
            </a:endParaRPr>
          </a:p>
        </p:txBody>
      </p:sp>
      <p:sp>
        <p:nvSpPr>
          <p:cNvPr id="14340"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AABD509-DCA5-426B-AF74-AD707192CC19}" type="slidenum">
              <a:rPr lang="de-DE" altLang="de-DE" smtClean="0">
                <a:ea typeface="MS PGothic" panose="020B0600070205080204" pitchFamily="34" charset="-128"/>
              </a:rPr>
              <a:pPr/>
              <a:t>7</a:t>
            </a:fld>
            <a:endParaRPr lang="de-DE" altLang="de-DE">
              <a:ea typeface="MS PGothic" panose="020B0600070205080204" pitchFamily="34" charset="-128"/>
            </a:endParaRPr>
          </a:p>
        </p:txBody>
      </p:sp>
    </p:spTree>
    <p:extLst>
      <p:ext uri="{BB962C8B-B14F-4D97-AF65-F5344CB8AC3E}">
        <p14:creationId xmlns:p14="http://schemas.microsoft.com/office/powerpoint/2010/main" val="13096517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Folienbildplatzhalter 1"/>
          <p:cNvSpPr>
            <a:spLocks noGrp="1" noRot="1" noChangeAspect="1" noTextEdit="1"/>
          </p:cNvSpPr>
          <p:nvPr>
            <p:ph type="sldImg"/>
          </p:nvPr>
        </p:nvSpPr>
        <p:spPr>
          <a:ln/>
        </p:spPr>
      </p:sp>
      <p:sp>
        <p:nvSpPr>
          <p:cNvPr id="84995"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anose="02020603050405020304" pitchFamily="18" charset="0"/>
            </a:endParaRPr>
          </a:p>
        </p:txBody>
      </p:sp>
      <p:sp>
        <p:nvSpPr>
          <p:cNvPr id="84996"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E4AA069-957E-4572-A48C-94B4B817F444}" type="slidenum">
              <a:rPr lang="de-DE" altLang="de-DE" smtClean="0">
                <a:ea typeface="MS PGothic" panose="020B0600070205080204" pitchFamily="34" charset="-128"/>
              </a:rPr>
              <a:pPr/>
              <a:t>41</a:t>
            </a:fld>
            <a:endParaRPr lang="de-DE" altLang="de-DE">
              <a:ea typeface="MS PGothic" panose="020B0600070205080204" pitchFamily="34" charset="-128"/>
            </a:endParaRPr>
          </a:p>
        </p:txBody>
      </p:sp>
    </p:spTree>
    <p:extLst>
      <p:ext uri="{BB962C8B-B14F-4D97-AF65-F5344CB8AC3E}">
        <p14:creationId xmlns:p14="http://schemas.microsoft.com/office/powerpoint/2010/main" val="40138538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Folienbildplatzhalter 1"/>
          <p:cNvSpPr>
            <a:spLocks noGrp="1" noRot="1" noChangeAspect="1" noTextEdit="1"/>
          </p:cNvSpPr>
          <p:nvPr>
            <p:ph type="sldImg"/>
          </p:nvPr>
        </p:nvSpPr>
        <p:spPr>
          <a:ln/>
        </p:spPr>
      </p:sp>
      <p:sp>
        <p:nvSpPr>
          <p:cNvPr id="87043"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anose="02020603050405020304" pitchFamily="18" charset="0"/>
            </a:endParaRPr>
          </a:p>
        </p:txBody>
      </p:sp>
      <p:sp>
        <p:nvSpPr>
          <p:cNvPr id="87044"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613227E-91AC-41C4-8A00-BB9723424789}" type="slidenum">
              <a:rPr lang="de-DE" altLang="de-DE" smtClean="0">
                <a:ea typeface="MS PGothic" panose="020B0600070205080204" pitchFamily="34" charset="-128"/>
              </a:rPr>
              <a:pPr/>
              <a:t>42</a:t>
            </a:fld>
            <a:endParaRPr lang="de-DE" altLang="de-DE">
              <a:ea typeface="MS PGothic" panose="020B0600070205080204" pitchFamily="34" charset="-128"/>
            </a:endParaRPr>
          </a:p>
        </p:txBody>
      </p:sp>
    </p:spTree>
    <p:extLst>
      <p:ext uri="{BB962C8B-B14F-4D97-AF65-F5344CB8AC3E}">
        <p14:creationId xmlns:p14="http://schemas.microsoft.com/office/powerpoint/2010/main" val="29112560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lstStyle/>
          <a:p>
            <a:pPr>
              <a:defRPr/>
            </a:pPr>
            <a:endParaRPr lang="de-DE" strike="sngStrike" dirty="0">
              <a:ea typeface="ＭＳ Ｐゴシック" charset="0"/>
            </a:endParaRPr>
          </a:p>
        </p:txBody>
      </p:sp>
      <p:sp>
        <p:nvSpPr>
          <p:cNvPr id="89092"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8FEC8CC-E623-43C9-83A1-C3309A7CF8A7}" type="slidenum">
              <a:rPr lang="de-DE" altLang="de-DE" smtClean="0">
                <a:ea typeface="MS PGothic" panose="020B0600070205080204" pitchFamily="34" charset="-128"/>
              </a:rPr>
              <a:pPr/>
              <a:t>43</a:t>
            </a:fld>
            <a:endParaRPr lang="de-DE" altLang="de-DE">
              <a:ea typeface="MS PGothic" panose="020B0600070205080204" pitchFamily="34" charset="-128"/>
            </a:endParaRPr>
          </a:p>
        </p:txBody>
      </p:sp>
    </p:spTree>
    <p:extLst>
      <p:ext uri="{BB962C8B-B14F-4D97-AF65-F5344CB8AC3E}">
        <p14:creationId xmlns:p14="http://schemas.microsoft.com/office/powerpoint/2010/main" val="14390361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lstStyle/>
          <a:p>
            <a:pPr>
              <a:defRPr/>
            </a:pPr>
            <a:endParaRPr lang="de-DE" strike="sngStrike" dirty="0">
              <a:ea typeface="ＭＳ Ｐゴシック" charset="0"/>
            </a:endParaRPr>
          </a:p>
        </p:txBody>
      </p:sp>
      <p:sp>
        <p:nvSpPr>
          <p:cNvPr id="92164"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0CD362B-F9C5-4CBE-B72A-FD71E2E6E937}" type="slidenum">
              <a:rPr lang="de-DE" altLang="de-DE" smtClean="0">
                <a:ea typeface="MS PGothic" panose="020B0600070205080204" pitchFamily="34" charset="-128"/>
              </a:rPr>
              <a:pPr/>
              <a:t>45</a:t>
            </a:fld>
            <a:endParaRPr lang="de-DE" altLang="de-DE">
              <a:ea typeface="MS PGothic" panose="020B0600070205080204" pitchFamily="34" charset="-128"/>
            </a:endParaRPr>
          </a:p>
        </p:txBody>
      </p:sp>
    </p:spTree>
    <p:extLst>
      <p:ext uri="{BB962C8B-B14F-4D97-AF65-F5344CB8AC3E}">
        <p14:creationId xmlns:p14="http://schemas.microsoft.com/office/powerpoint/2010/main" val="5822235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lstStyle/>
          <a:p>
            <a:pPr>
              <a:defRPr/>
            </a:pPr>
            <a:endParaRPr lang="de-DE" strike="sngStrike" dirty="0">
              <a:ea typeface="ＭＳ Ｐゴシック" charset="0"/>
            </a:endParaRPr>
          </a:p>
        </p:txBody>
      </p:sp>
      <p:sp>
        <p:nvSpPr>
          <p:cNvPr id="94212"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105A261-7739-4F05-828B-68BC16FD29CD}" type="slidenum">
              <a:rPr lang="de-DE" altLang="de-DE" smtClean="0">
                <a:ea typeface="MS PGothic" panose="020B0600070205080204" pitchFamily="34" charset="-128"/>
              </a:rPr>
              <a:pPr/>
              <a:t>46</a:t>
            </a:fld>
            <a:endParaRPr lang="de-DE" altLang="de-DE">
              <a:ea typeface="MS PGothic" panose="020B0600070205080204" pitchFamily="34" charset="-128"/>
            </a:endParaRPr>
          </a:p>
        </p:txBody>
      </p:sp>
    </p:spTree>
    <p:extLst>
      <p:ext uri="{BB962C8B-B14F-4D97-AF65-F5344CB8AC3E}">
        <p14:creationId xmlns:p14="http://schemas.microsoft.com/office/powerpoint/2010/main" val="29711863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Folienbildplatzhalter 1"/>
          <p:cNvSpPr>
            <a:spLocks noGrp="1" noRot="1" noChangeAspect="1" noTextEdit="1"/>
          </p:cNvSpPr>
          <p:nvPr>
            <p:ph type="sldImg"/>
          </p:nvPr>
        </p:nvSpPr>
        <p:spPr>
          <a:ln/>
        </p:spPr>
      </p:sp>
      <p:sp>
        <p:nvSpPr>
          <p:cNvPr id="96259"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anose="02020603050405020304" pitchFamily="18" charset="0"/>
            </a:endParaRPr>
          </a:p>
        </p:txBody>
      </p:sp>
      <p:sp>
        <p:nvSpPr>
          <p:cNvPr id="96260"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C55AE57-E2D6-44CE-BD8D-647A1C697A47}" type="slidenum">
              <a:rPr lang="de-DE" altLang="de-DE" smtClean="0">
                <a:ea typeface="MS PGothic" panose="020B0600070205080204" pitchFamily="34" charset="-128"/>
              </a:rPr>
              <a:pPr/>
              <a:t>47</a:t>
            </a:fld>
            <a:endParaRPr lang="de-DE" altLang="de-DE">
              <a:ea typeface="MS PGothic" panose="020B0600070205080204" pitchFamily="34" charset="-128"/>
            </a:endParaRPr>
          </a:p>
        </p:txBody>
      </p:sp>
    </p:spTree>
    <p:extLst>
      <p:ext uri="{BB962C8B-B14F-4D97-AF65-F5344CB8AC3E}">
        <p14:creationId xmlns:p14="http://schemas.microsoft.com/office/powerpoint/2010/main" val="15257631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Folienbildplatzhalter 1"/>
          <p:cNvSpPr>
            <a:spLocks noGrp="1" noRot="1" noChangeAspect="1" noTextEdit="1"/>
          </p:cNvSpPr>
          <p:nvPr>
            <p:ph type="sldImg"/>
          </p:nvPr>
        </p:nvSpPr>
        <p:spPr>
          <a:ln/>
        </p:spPr>
      </p:sp>
      <p:sp>
        <p:nvSpPr>
          <p:cNvPr id="98307"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anose="02020603050405020304" pitchFamily="18" charset="0"/>
            </a:endParaRPr>
          </a:p>
        </p:txBody>
      </p:sp>
      <p:sp>
        <p:nvSpPr>
          <p:cNvPr id="98308"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FD97B83-EAF0-4CBA-8D24-373440761F6F}" type="slidenum">
              <a:rPr lang="de-DE" altLang="de-DE" smtClean="0">
                <a:ea typeface="MS PGothic" panose="020B0600070205080204" pitchFamily="34" charset="-128"/>
              </a:rPr>
              <a:pPr/>
              <a:t>48</a:t>
            </a:fld>
            <a:endParaRPr lang="de-DE" altLang="de-DE">
              <a:ea typeface="MS PGothic" panose="020B0600070205080204" pitchFamily="34" charset="-128"/>
            </a:endParaRPr>
          </a:p>
        </p:txBody>
      </p:sp>
    </p:spTree>
    <p:extLst>
      <p:ext uri="{BB962C8B-B14F-4D97-AF65-F5344CB8AC3E}">
        <p14:creationId xmlns:p14="http://schemas.microsoft.com/office/powerpoint/2010/main" val="8314838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Folienbildplatzhalter 1"/>
          <p:cNvSpPr>
            <a:spLocks noGrp="1" noRot="1" noChangeAspect="1" noTextEdit="1"/>
          </p:cNvSpPr>
          <p:nvPr>
            <p:ph type="sldImg"/>
          </p:nvPr>
        </p:nvSpPr>
        <p:spPr>
          <a:ln/>
        </p:spPr>
      </p:sp>
      <p:sp>
        <p:nvSpPr>
          <p:cNvPr id="100355"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anose="02020603050405020304" pitchFamily="18" charset="0"/>
            </a:endParaRPr>
          </a:p>
        </p:txBody>
      </p:sp>
      <p:sp>
        <p:nvSpPr>
          <p:cNvPr id="100356"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5DC896F-A169-4E52-8DE6-01DCEF4FA247}" type="slidenum">
              <a:rPr lang="de-DE" altLang="de-DE" smtClean="0">
                <a:ea typeface="MS PGothic" panose="020B0600070205080204" pitchFamily="34" charset="-128"/>
              </a:rPr>
              <a:pPr/>
              <a:t>49</a:t>
            </a:fld>
            <a:endParaRPr lang="de-DE" altLang="de-DE">
              <a:ea typeface="MS PGothic" panose="020B0600070205080204" pitchFamily="34" charset="-128"/>
            </a:endParaRPr>
          </a:p>
        </p:txBody>
      </p:sp>
    </p:spTree>
    <p:extLst>
      <p:ext uri="{BB962C8B-B14F-4D97-AF65-F5344CB8AC3E}">
        <p14:creationId xmlns:p14="http://schemas.microsoft.com/office/powerpoint/2010/main" val="38641331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Folienbildplatzhalter 1"/>
          <p:cNvSpPr>
            <a:spLocks noGrp="1" noRot="1" noChangeAspect="1" noTextEdit="1"/>
          </p:cNvSpPr>
          <p:nvPr>
            <p:ph type="sldImg"/>
          </p:nvPr>
        </p:nvSpPr>
        <p:spPr>
          <a:ln/>
        </p:spPr>
      </p:sp>
      <p:sp>
        <p:nvSpPr>
          <p:cNvPr id="110595"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anose="02020603050405020304" pitchFamily="18" charset="0"/>
            </a:endParaRPr>
          </a:p>
        </p:txBody>
      </p:sp>
      <p:sp>
        <p:nvSpPr>
          <p:cNvPr id="110596"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F2939C4-8537-4A82-B6DA-6D92217F2B21}" type="slidenum">
              <a:rPr lang="de-DE" altLang="de-DE" smtClean="0">
                <a:ea typeface="MS PGothic" panose="020B0600070205080204" pitchFamily="34" charset="-128"/>
              </a:rPr>
              <a:pPr/>
              <a:t>58</a:t>
            </a:fld>
            <a:endParaRPr lang="de-DE" altLang="de-DE">
              <a:ea typeface="MS PGothic" panose="020B0600070205080204" pitchFamily="34" charset="-128"/>
            </a:endParaRPr>
          </a:p>
        </p:txBody>
      </p:sp>
    </p:spTree>
    <p:extLst>
      <p:ext uri="{BB962C8B-B14F-4D97-AF65-F5344CB8AC3E}">
        <p14:creationId xmlns:p14="http://schemas.microsoft.com/office/powerpoint/2010/main" val="924899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p:cNvSpPr>
            <a:spLocks noGrp="1" noRot="1" noChangeAspect="1" noTextEdit="1"/>
          </p:cNvSpPr>
          <p:nvPr>
            <p:ph type="sldImg"/>
          </p:nvPr>
        </p:nvSpPr>
        <p:spPr>
          <a:ln/>
        </p:spPr>
      </p:sp>
      <p:sp>
        <p:nvSpPr>
          <p:cNvPr id="16387"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Times" panose="02020603050405020304" pitchFamily="18" charset="0"/>
              </a:rPr>
              <a:t>mit dem Instagram Kommentar nichts anfangen</a:t>
            </a:r>
          </a:p>
        </p:txBody>
      </p:sp>
      <p:sp>
        <p:nvSpPr>
          <p:cNvPr id="16388"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7941774-6166-40AB-BE2F-AB4BA1A38CD9}" type="slidenum">
              <a:rPr lang="de-DE" altLang="de-DE" smtClean="0">
                <a:ea typeface="MS PGothic" panose="020B0600070205080204" pitchFamily="34" charset="-128"/>
              </a:rPr>
              <a:pPr/>
              <a:t>8</a:t>
            </a:fld>
            <a:endParaRPr lang="de-DE" altLang="de-DE">
              <a:ea typeface="MS PGothic" panose="020B0600070205080204" pitchFamily="34" charset="-128"/>
            </a:endParaRPr>
          </a:p>
        </p:txBody>
      </p:sp>
    </p:spTree>
    <p:extLst>
      <p:ext uri="{BB962C8B-B14F-4D97-AF65-F5344CB8AC3E}">
        <p14:creationId xmlns:p14="http://schemas.microsoft.com/office/powerpoint/2010/main" val="800940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lstStyle/>
          <a:p>
            <a:pPr>
              <a:buFont typeface="Arial" panose="020B0604020202020204" pitchFamily="34" charset="0"/>
              <a:buNone/>
              <a:defRPr/>
            </a:pPr>
            <a:endParaRPr lang="de-DE" strike="sngStrike" dirty="0">
              <a:ea typeface="ＭＳ Ｐゴシック" charset="0"/>
            </a:endParaRPr>
          </a:p>
        </p:txBody>
      </p:sp>
      <p:sp>
        <p:nvSpPr>
          <p:cNvPr id="18436"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7DC498A-DACE-4CEC-A4C3-B1451D60F43E}" type="slidenum">
              <a:rPr lang="de-DE" altLang="de-DE" smtClean="0">
                <a:ea typeface="MS PGothic" panose="020B0600070205080204" pitchFamily="34" charset="-128"/>
              </a:rPr>
              <a:pPr/>
              <a:t>9</a:t>
            </a:fld>
            <a:endParaRPr lang="de-DE" altLang="de-DE">
              <a:ea typeface="MS PGothic" panose="020B0600070205080204" pitchFamily="34" charset="-128"/>
            </a:endParaRPr>
          </a:p>
        </p:txBody>
      </p:sp>
    </p:spTree>
    <p:extLst>
      <p:ext uri="{BB962C8B-B14F-4D97-AF65-F5344CB8AC3E}">
        <p14:creationId xmlns:p14="http://schemas.microsoft.com/office/powerpoint/2010/main" val="804206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lienbildplatzhalter 1"/>
          <p:cNvSpPr>
            <a:spLocks noGrp="1" noRot="1" noChangeAspect="1" noTextEdit="1"/>
          </p:cNvSpPr>
          <p:nvPr>
            <p:ph type="sldImg"/>
          </p:nvPr>
        </p:nvSpPr>
        <p:spPr>
          <a:ln/>
        </p:spPr>
      </p:sp>
      <p:sp>
        <p:nvSpPr>
          <p:cNvPr id="20483"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anose="02020603050405020304" pitchFamily="18" charset="0"/>
            </a:endParaRPr>
          </a:p>
        </p:txBody>
      </p:sp>
      <p:sp>
        <p:nvSpPr>
          <p:cNvPr id="20484"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F22E0BA-A3D5-4308-A0D6-DF5093D1BB20}" type="slidenum">
              <a:rPr lang="de-DE" altLang="de-DE" smtClean="0">
                <a:ea typeface="MS PGothic" panose="020B0600070205080204" pitchFamily="34" charset="-128"/>
              </a:rPr>
              <a:pPr/>
              <a:t>10</a:t>
            </a:fld>
            <a:endParaRPr lang="de-DE" altLang="de-DE">
              <a:ea typeface="MS PGothic" panose="020B0600070205080204" pitchFamily="34" charset="-128"/>
            </a:endParaRPr>
          </a:p>
        </p:txBody>
      </p:sp>
    </p:spTree>
    <p:extLst>
      <p:ext uri="{BB962C8B-B14F-4D97-AF65-F5344CB8AC3E}">
        <p14:creationId xmlns:p14="http://schemas.microsoft.com/office/powerpoint/2010/main" val="1312770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lienbildplatzhalter 1"/>
          <p:cNvSpPr>
            <a:spLocks noGrp="1" noRot="1" noChangeAspect="1" noTextEdit="1"/>
          </p:cNvSpPr>
          <p:nvPr>
            <p:ph type="sldImg"/>
          </p:nvPr>
        </p:nvSpPr>
        <p:spPr>
          <a:ln/>
        </p:spPr>
      </p:sp>
      <p:sp>
        <p:nvSpPr>
          <p:cNvPr id="22531"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anose="02020603050405020304" pitchFamily="18" charset="0"/>
            </a:endParaRPr>
          </a:p>
          <a:p>
            <a:endParaRPr lang="de-DE" altLang="de-DE">
              <a:latin typeface="Times" panose="02020603050405020304" pitchFamily="18" charset="0"/>
            </a:endParaRPr>
          </a:p>
        </p:txBody>
      </p:sp>
      <p:sp>
        <p:nvSpPr>
          <p:cNvPr id="22532"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1B7DB13-A3F4-4486-9899-C2A0B6751B1E}" type="slidenum">
              <a:rPr lang="de-DE" altLang="de-DE" smtClean="0">
                <a:ea typeface="MS PGothic" panose="020B0600070205080204" pitchFamily="34" charset="-128"/>
              </a:rPr>
              <a:pPr/>
              <a:t>11</a:t>
            </a:fld>
            <a:endParaRPr lang="de-DE" altLang="de-DE">
              <a:ea typeface="MS PGothic" panose="020B0600070205080204" pitchFamily="34" charset="-128"/>
            </a:endParaRPr>
          </a:p>
        </p:txBody>
      </p:sp>
    </p:spTree>
    <p:extLst>
      <p:ext uri="{BB962C8B-B14F-4D97-AF65-F5344CB8AC3E}">
        <p14:creationId xmlns:p14="http://schemas.microsoft.com/office/powerpoint/2010/main" val="3353097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p:cNvSpPr>
            <a:spLocks noGrp="1" noRot="1" noChangeAspect="1" noTextEdit="1"/>
          </p:cNvSpPr>
          <p:nvPr>
            <p:ph type="sldImg"/>
          </p:nvPr>
        </p:nvSpPr>
        <p:spPr>
          <a:ln/>
        </p:spPr>
      </p:sp>
      <p:sp>
        <p:nvSpPr>
          <p:cNvPr id="24579"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anose="02020603050405020304" pitchFamily="18" charset="0"/>
            </a:endParaRPr>
          </a:p>
          <a:p>
            <a:endParaRPr lang="de-DE" altLang="de-DE">
              <a:latin typeface="Times" panose="02020603050405020304" pitchFamily="18" charset="0"/>
            </a:endParaRPr>
          </a:p>
        </p:txBody>
      </p:sp>
      <p:sp>
        <p:nvSpPr>
          <p:cNvPr id="24580"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911B3DC-88FF-48F7-B3E1-72766C6EE3B9}" type="slidenum">
              <a:rPr lang="de-DE" altLang="de-DE" smtClean="0">
                <a:ea typeface="MS PGothic" panose="020B0600070205080204" pitchFamily="34" charset="-128"/>
              </a:rPr>
              <a:pPr/>
              <a:t>12</a:t>
            </a:fld>
            <a:endParaRPr lang="de-DE" altLang="de-DE">
              <a:ea typeface="MS PGothic" panose="020B0600070205080204" pitchFamily="34" charset="-128"/>
            </a:endParaRPr>
          </a:p>
        </p:txBody>
      </p:sp>
    </p:spTree>
    <p:extLst>
      <p:ext uri="{BB962C8B-B14F-4D97-AF65-F5344CB8AC3E}">
        <p14:creationId xmlns:p14="http://schemas.microsoft.com/office/powerpoint/2010/main" val="3649450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lienbildplatzhalter 1"/>
          <p:cNvSpPr>
            <a:spLocks noGrp="1" noRot="1" noChangeAspect="1" noTextEdit="1"/>
          </p:cNvSpPr>
          <p:nvPr>
            <p:ph type="sldImg"/>
          </p:nvPr>
        </p:nvSpPr>
        <p:spPr>
          <a:ln/>
        </p:spPr>
      </p:sp>
      <p:sp>
        <p:nvSpPr>
          <p:cNvPr id="26627"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anose="02020603050405020304" pitchFamily="18" charset="0"/>
            </a:endParaRPr>
          </a:p>
          <a:p>
            <a:endParaRPr lang="de-DE" altLang="de-DE">
              <a:latin typeface="Times" panose="02020603050405020304" pitchFamily="18" charset="0"/>
            </a:endParaRPr>
          </a:p>
        </p:txBody>
      </p:sp>
      <p:sp>
        <p:nvSpPr>
          <p:cNvPr id="26628"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7EA1601-3435-4009-9431-DE02C6D5854E}" type="slidenum">
              <a:rPr lang="de-DE" altLang="de-DE" smtClean="0">
                <a:ea typeface="MS PGothic" panose="020B0600070205080204" pitchFamily="34" charset="-128"/>
              </a:rPr>
              <a:pPr/>
              <a:t>13</a:t>
            </a:fld>
            <a:endParaRPr lang="de-DE" altLang="de-DE">
              <a:ea typeface="MS PGothic" panose="020B0600070205080204" pitchFamily="34" charset="-128"/>
            </a:endParaRPr>
          </a:p>
        </p:txBody>
      </p:sp>
    </p:spTree>
    <p:extLst>
      <p:ext uri="{BB962C8B-B14F-4D97-AF65-F5344CB8AC3E}">
        <p14:creationId xmlns:p14="http://schemas.microsoft.com/office/powerpoint/2010/main" val="14500739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3" name="Rectangle 22"/>
          <p:cNvSpPr>
            <a:spLocks noChangeArrowheads="1"/>
          </p:cNvSpPr>
          <p:nvPr userDrawn="1"/>
        </p:nvSpPr>
        <p:spPr bwMode="auto">
          <a:xfrm>
            <a:off x="1054100" y="184150"/>
            <a:ext cx="7531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823913">
              <a:defRPr sz="1200">
                <a:solidFill>
                  <a:schemeClr val="tx1"/>
                </a:solidFill>
                <a:latin typeface="Arial" panose="020B0604020202020204" pitchFamily="34" charset="0"/>
                <a:ea typeface="ＭＳ Ｐゴシック" panose="020B0600070205080204" pitchFamily="34" charset="-128"/>
              </a:defRPr>
            </a:lvl1pPr>
            <a:lvl2pPr defTabSz="823913">
              <a:defRPr sz="1200">
                <a:solidFill>
                  <a:schemeClr val="tx1"/>
                </a:solidFill>
                <a:latin typeface="Arial" panose="020B0604020202020204" pitchFamily="34" charset="0"/>
                <a:ea typeface="ＭＳ Ｐゴシック" panose="020B0600070205080204" pitchFamily="34" charset="-128"/>
              </a:defRPr>
            </a:lvl2pPr>
            <a:lvl3pPr defTabSz="823913">
              <a:defRPr sz="1200">
                <a:solidFill>
                  <a:schemeClr val="tx1"/>
                </a:solidFill>
                <a:latin typeface="Arial" panose="020B0604020202020204" pitchFamily="34" charset="0"/>
                <a:ea typeface="ＭＳ Ｐゴシック" panose="020B0600070205080204" pitchFamily="34" charset="-128"/>
              </a:defRPr>
            </a:lvl3pPr>
            <a:lvl4pPr defTabSz="823913">
              <a:defRPr sz="1200">
                <a:solidFill>
                  <a:schemeClr val="tx1"/>
                </a:solidFill>
                <a:latin typeface="Arial" panose="020B0604020202020204" pitchFamily="34" charset="0"/>
                <a:ea typeface="ＭＳ Ｐゴシック" panose="020B0600070205080204" pitchFamily="34" charset="-128"/>
              </a:defRPr>
            </a:lvl4pPr>
            <a:lvl5pPr defTabSz="823913">
              <a:defRPr sz="1200">
                <a:solidFill>
                  <a:schemeClr val="tx1"/>
                </a:solidFill>
                <a:latin typeface="Arial" panose="020B0604020202020204" pitchFamily="34" charset="0"/>
                <a:ea typeface="ＭＳ Ｐゴシック" panose="020B0600070205080204" pitchFamily="34" charset="-128"/>
              </a:defRPr>
            </a:lvl5pPr>
            <a:lvl6pPr marL="2089150" indent="196850" defTabSz="823913"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546350" indent="196850" defTabSz="823913"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003550" indent="196850" defTabSz="823913"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460750" indent="196850" defTabSz="823913"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lnSpc>
                <a:spcPts val="2550"/>
              </a:lnSpc>
              <a:defRPr/>
            </a:pPr>
            <a:r>
              <a:rPr lang="de-DE" altLang="de-DE" sz="2000">
                <a:latin typeface="CorpoS" pitchFamily="2" charset="0"/>
              </a:rPr>
              <a:t>Klicken Sie, um das Format des Titel-Masters </a:t>
            </a:r>
            <a:br>
              <a:rPr lang="de-DE" altLang="de-DE" sz="2000">
                <a:latin typeface="CorpoS" pitchFamily="2" charset="0"/>
              </a:rPr>
            </a:br>
            <a:r>
              <a:rPr lang="de-DE" altLang="de-DE" sz="2000">
                <a:latin typeface="CorpoS" pitchFamily="2" charset="0"/>
              </a:rPr>
              <a:t>zu bearbeiten.</a:t>
            </a:r>
          </a:p>
        </p:txBody>
      </p:sp>
      <p:pic>
        <p:nvPicPr>
          <p:cNvPr id="4" name="Picture 23" descr="Leica_ CMYK"/>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8475" y="342900"/>
            <a:ext cx="34925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ihandform 13"/>
          <p:cNvSpPr>
            <a:spLocks/>
          </p:cNvSpPr>
          <p:nvPr userDrawn="1"/>
        </p:nvSpPr>
        <p:spPr bwMode="auto">
          <a:xfrm>
            <a:off x="233363" y="233363"/>
            <a:ext cx="144462" cy="144462"/>
          </a:xfrm>
          <a:custGeom>
            <a:avLst/>
            <a:gdLst>
              <a:gd name="T0" fmla="*/ 0 w 442643"/>
              <a:gd name="T1" fmla="*/ 53 h 347485"/>
              <a:gd name="T2" fmla="*/ 0 w 442643"/>
              <a:gd name="T3" fmla="*/ 0 h 347485"/>
              <a:gd name="T4" fmla="*/ 6 w 442643"/>
              <a:gd name="T5" fmla="*/ 0 h 347485"/>
              <a:gd name="T6" fmla="*/ 0 60000 65536"/>
              <a:gd name="T7" fmla="*/ 0 60000 65536"/>
              <a:gd name="T8" fmla="*/ 0 60000 65536"/>
            </a:gdLst>
            <a:ahLst/>
            <a:cxnLst>
              <a:cxn ang="T6">
                <a:pos x="T0" y="T1"/>
              </a:cxn>
              <a:cxn ang="T7">
                <a:pos x="T2" y="T3"/>
              </a:cxn>
              <a:cxn ang="T8">
                <a:pos x="T4" y="T5"/>
              </a:cxn>
            </a:cxnLst>
            <a:rect l="0" t="0" r="r" b="b"/>
            <a:pathLst>
              <a:path w="442643" h="347485">
                <a:moveTo>
                  <a:pt x="8273" y="347485"/>
                </a:moveTo>
                <a:lnTo>
                  <a:pt x="0" y="0"/>
                </a:lnTo>
                <a:lnTo>
                  <a:pt x="442643"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tIns="108000" rIns="90000" bIns="72000"/>
          <a:lstStyle/>
          <a:p>
            <a:endParaRPr lang="de-DE"/>
          </a:p>
        </p:txBody>
      </p:sp>
      <p:sp>
        <p:nvSpPr>
          <p:cNvPr id="6" name="Freihandform 14"/>
          <p:cNvSpPr>
            <a:spLocks/>
          </p:cNvSpPr>
          <p:nvPr userDrawn="1"/>
        </p:nvSpPr>
        <p:spPr bwMode="auto">
          <a:xfrm rot="16200000">
            <a:off x="251619" y="4769644"/>
            <a:ext cx="142875" cy="144463"/>
          </a:xfrm>
          <a:custGeom>
            <a:avLst/>
            <a:gdLst>
              <a:gd name="T0" fmla="*/ 0 w 442643"/>
              <a:gd name="T1" fmla="*/ 53 h 347485"/>
              <a:gd name="T2" fmla="*/ 0 w 442643"/>
              <a:gd name="T3" fmla="*/ 0 h 347485"/>
              <a:gd name="T4" fmla="*/ 5 w 442643"/>
              <a:gd name="T5" fmla="*/ 0 h 347485"/>
              <a:gd name="T6" fmla="*/ 0 60000 65536"/>
              <a:gd name="T7" fmla="*/ 0 60000 65536"/>
              <a:gd name="T8" fmla="*/ 0 60000 65536"/>
            </a:gdLst>
            <a:ahLst/>
            <a:cxnLst>
              <a:cxn ang="T6">
                <a:pos x="T0" y="T1"/>
              </a:cxn>
              <a:cxn ang="T7">
                <a:pos x="T2" y="T3"/>
              </a:cxn>
              <a:cxn ang="T8">
                <a:pos x="T4" y="T5"/>
              </a:cxn>
            </a:cxnLst>
            <a:rect l="0" t="0" r="r" b="b"/>
            <a:pathLst>
              <a:path w="442643" h="347485">
                <a:moveTo>
                  <a:pt x="8273" y="347485"/>
                </a:moveTo>
                <a:lnTo>
                  <a:pt x="0" y="0"/>
                </a:lnTo>
                <a:lnTo>
                  <a:pt x="442643"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tIns="108000" rIns="90000" bIns="72000"/>
          <a:lstStyle/>
          <a:p>
            <a:endParaRPr lang="de-DE"/>
          </a:p>
        </p:txBody>
      </p:sp>
      <p:sp>
        <p:nvSpPr>
          <p:cNvPr id="7" name="Freihandform 15"/>
          <p:cNvSpPr>
            <a:spLocks/>
          </p:cNvSpPr>
          <p:nvPr userDrawn="1"/>
        </p:nvSpPr>
        <p:spPr bwMode="auto">
          <a:xfrm rot="5400000">
            <a:off x="8766176" y="233362"/>
            <a:ext cx="144462" cy="144463"/>
          </a:xfrm>
          <a:custGeom>
            <a:avLst/>
            <a:gdLst>
              <a:gd name="T0" fmla="*/ 0 w 442643"/>
              <a:gd name="T1" fmla="*/ 53 h 347485"/>
              <a:gd name="T2" fmla="*/ 0 w 442643"/>
              <a:gd name="T3" fmla="*/ 0 h 347485"/>
              <a:gd name="T4" fmla="*/ 6 w 442643"/>
              <a:gd name="T5" fmla="*/ 0 h 347485"/>
              <a:gd name="T6" fmla="*/ 0 60000 65536"/>
              <a:gd name="T7" fmla="*/ 0 60000 65536"/>
              <a:gd name="T8" fmla="*/ 0 60000 65536"/>
            </a:gdLst>
            <a:ahLst/>
            <a:cxnLst>
              <a:cxn ang="T6">
                <a:pos x="T0" y="T1"/>
              </a:cxn>
              <a:cxn ang="T7">
                <a:pos x="T2" y="T3"/>
              </a:cxn>
              <a:cxn ang="T8">
                <a:pos x="T4" y="T5"/>
              </a:cxn>
            </a:cxnLst>
            <a:rect l="0" t="0" r="r" b="b"/>
            <a:pathLst>
              <a:path w="442643" h="347485">
                <a:moveTo>
                  <a:pt x="8273" y="347485"/>
                </a:moveTo>
                <a:lnTo>
                  <a:pt x="0" y="0"/>
                </a:lnTo>
                <a:lnTo>
                  <a:pt x="442643"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tIns="108000" rIns="90000" bIns="72000"/>
          <a:lstStyle/>
          <a:p>
            <a:endParaRPr lang="de-DE"/>
          </a:p>
        </p:txBody>
      </p:sp>
      <p:sp>
        <p:nvSpPr>
          <p:cNvPr id="8" name="Freihandform 16"/>
          <p:cNvSpPr>
            <a:spLocks/>
          </p:cNvSpPr>
          <p:nvPr userDrawn="1"/>
        </p:nvSpPr>
        <p:spPr bwMode="auto">
          <a:xfrm rot="10800000">
            <a:off x="8766175" y="4770438"/>
            <a:ext cx="144463" cy="142875"/>
          </a:xfrm>
          <a:custGeom>
            <a:avLst/>
            <a:gdLst>
              <a:gd name="T0" fmla="*/ 0 w 442643"/>
              <a:gd name="T1" fmla="*/ 49 h 347485"/>
              <a:gd name="T2" fmla="*/ 0 w 442643"/>
              <a:gd name="T3" fmla="*/ 0 h 347485"/>
              <a:gd name="T4" fmla="*/ 6 w 442643"/>
              <a:gd name="T5" fmla="*/ 0 h 347485"/>
              <a:gd name="T6" fmla="*/ 0 60000 65536"/>
              <a:gd name="T7" fmla="*/ 0 60000 65536"/>
              <a:gd name="T8" fmla="*/ 0 60000 65536"/>
            </a:gdLst>
            <a:ahLst/>
            <a:cxnLst>
              <a:cxn ang="T6">
                <a:pos x="T0" y="T1"/>
              </a:cxn>
              <a:cxn ang="T7">
                <a:pos x="T2" y="T3"/>
              </a:cxn>
              <a:cxn ang="T8">
                <a:pos x="T4" y="T5"/>
              </a:cxn>
            </a:cxnLst>
            <a:rect l="0" t="0" r="r" b="b"/>
            <a:pathLst>
              <a:path w="442643" h="347485">
                <a:moveTo>
                  <a:pt x="8273" y="347485"/>
                </a:moveTo>
                <a:lnTo>
                  <a:pt x="0" y="0"/>
                </a:lnTo>
                <a:lnTo>
                  <a:pt x="442643"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tIns="108000" rIns="90000" bIns="72000"/>
          <a:lstStyle/>
          <a:p>
            <a:endParaRPr lang="de-DE"/>
          </a:p>
        </p:txBody>
      </p:sp>
      <p:sp>
        <p:nvSpPr>
          <p:cNvPr id="49155" name="Rectangle 3"/>
          <p:cNvSpPr>
            <a:spLocks noGrp="1" noChangeArrowheads="1"/>
          </p:cNvSpPr>
          <p:nvPr>
            <p:ph type="subTitle" idx="1"/>
          </p:nvPr>
        </p:nvSpPr>
        <p:spPr>
          <a:xfrm>
            <a:off x="461883" y="1618875"/>
            <a:ext cx="8175792" cy="2844000"/>
          </a:xfrm>
        </p:spPr>
        <p:txBody>
          <a:bodyPr/>
          <a:lstStyle>
            <a:lvl1pPr marL="0" indent="0">
              <a:buFont typeface="CorpoS" charset="0"/>
              <a:buNone/>
              <a:defRPr/>
            </a:lvl1pPr>
          </a:lstStyle>
          <a:p>
            <a:pPr lvl="0"/>
            <a:r>
              <a:rPr lang="de-DE" noProof="0"/>
              <a:t>Klicken Sie, um das Format des Untertitel-Masters zu bearbeiten.</a:t>
            </a:r>
          </a:p>
        </p:txBody>
      </p:sp>
      <p:sp>
        <p:nvSpPr>
          <p:cNvPr id="9" name="Rectangle 19"/>
          <p:cNvSpPr>
            <a:spLocks noGrp="1" noChangeArrowheads="1"/>
          </p:cNvSpPr>
          <p:nvPr>
            <p:ph type="sldNum" sz="quarter" idx="10"/>
          </p:nvPr>
        </p:nvSpPr>
        <p:spPr/>
        <p:txBody>
          <a:bodyPr/>
          <a:lstStyle>
            <a:lvl1pPr>
              <a:defRPr/>
            </a:lvl1pPr>
          </a:lstStyle>
          <a:p>
            <a:pPr>
              <a:defRPr/>
            </a:pPr>
            <a:r>
              <a:rPr lang="de-DE" altLang="de-DE"/>
              <a:t>Seite </a:t>
            </a:r>
            <a:fld id="{C5D7E48E-2645-40C7-84CE-93ABED9594EC}" type="slidenum">
              <a:rPr lang="de-DE" altLang="de-DE"/>
              <a:pPr>
                <a:defRPr/>
              </a:pPr>
              <a:t>‹Nr.›</a:t>
            </a:fld>
            <a:r>
              <a:rPr lang="de-DE" altLang="de-DE"/>
              <a:t> | 01.03.2010 | Thema der Präsentation, CorpoS fett, 8 pt, schwarz</a:t>
            </a:r>
          </a:p>
        </p:txBody>
      </p:sp>
    </p:spTree>
    <p:extLst>
      <p:ext uri="{BB962C8B-B14F-4D97-AF65-F5344CB8AC3E}">
        <p14:creationId xmlns:p14="http://schemas.microsoft.com/office/powerpoint/2010/main" val="1943658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a:xfrm>
            <a:off x="1042807" y="1646254"/>
            <a:ext cx="8175792" cy="2844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Rectangle 4"/>
          <p:cNvSpPr>
            <a:spLocks noGrp="1" noChangeArrowheads="1"/>
          </p:cNvSpPr>
          <p:nvPr>
            <p:ph type="sldNum" sz="quarter" idx="10"/>
          </p:nvPr>
        </p:nvSpPr>
        <p:spPr>
          <a:ln/>
        </p:spPr>
        <p:txBody>
          <a:bodyPr/>
          <a:lstStyle>
            <a:lvl1pPr>
              <a:defRPr/>
            </a:lvl1pPr>
          </a:lstStyle>
          <a:p>
            <a:pPr>
              <a:defRPr/>
            </a:pPr>
            <a:r>
              <a:rPr lang="de-DE" altLang="de-DE"/>
              <a:t>			 01.03.2010 | Thema der Präsentation, CorpoS fett, 8 pt, schwarz		 Seite </a:t>
            </a:r>
            <a:fld id="{7E2A8F5A-BA74-420C-A8CB-291403050D44}" type="slidenum">
              <a:rPr lang="de-DE" altLang="de-DE"/>
              <a:pPr>
                <a:defRPr/>
              </a:pPr>
              <a:t>‹Nr.›</a:t>
            </a:fld>
            <a:r>
              <a:rPr lang="de-DE" altLang="de-DE"/>
              <a:t> </a:t>
            </a:r>
          </a:p>
        </p:txBody>
      </p:sp>
    </p:spTree>
    <p:extLst>
      <p:ext uri="{BB962C8B-B14F-4D97-AF65-F5344CB8AC3E}">
        <p14:creationId xmlns:p14="http://schemas.microsoft.com/office/powerpoint/2010/main" val="2367421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188" y="3305601"/>
            <a:ext cx="7772637" cy="1021320"/>
          </a:xfrm>
        </p:spPr>
        <p:txBody>
          <a:bodyPr/>
          <a:lstStyle>
            <a:lvl1pPr algn="l">
              <a:defRPr sz="3600" b="1" cap="all"/>
            </a:lvl1pPr>
          </a:lstStyle>
          <a:p>
            <a:r>
              <a:rPr lang="de-DE"/>
              <a:t>Mastertitelformat bearbeiten</a:t>
            </a:r>
          </a:p>
        </p:txBody>
      </p:sp>
      <p:sp>
        <p:nvSpPr>
          <p:cNvPr id="3" name="Textplatzhalter 2"/>
          <p:cNvSpPr>
            <a:spLocks noGrp="1"/>
          </p:cNvSpPr>
          <p:nvPr>
            <p:ph type="body" idx="1"/>
          </p:nvPr>
        </p:nvSpPr>
        <p:spPr>
          <a:xfrm>
            <a:off x="722188" y="2179530"/>
            <a:ext cx="7772637" cy="1126071"/>
          </a:xfrm>
        </p:spPr>
        <p:txBody>
          <a:bodyPr anchor="b"/>
          <a:lstStyle>
            <a:lvl1pPr marL="0" indent="0">
              <a:buNone/>
              <a:defRPr sz="1800"/>
            </a:lvl1pPr>
            <a:lvl2pPr marL="408097" indent="0">
              <a:buNone/>
              <a:defRPr sz="1600"/>
            </a:lvl2pPr>
            <a:lvl3pPr marL="816193" indent="0">
              <a:buNone/>
              <a:defRPr sz="1400"/>
            </a:lvl3pPr>
            <a:lvl4pPr marL="1224290" indent="0">
              <a:buNone/>
              <a:defRPr sz="1200"/>
            </a:lvl4pPr>
            <a:lvl5pPr marL="1632387" indent="0">
              <a:buNone/>
              <a:defRPr sz="1200"/>
            </a:lvl5pPr>
            <a:lvl6pPr marL="2040484" indent="0">
              <a:buNone/>
              <a:defRPr sz="1200"/>
            </a:lvl6pPr>
            <a:lvl7pPr marL="2448580" indent="0">
              <a:buNone/>
              <a:defRPr sz="1200"/>
            </a:lvl7pPr>
            <a:lvl8pPr marL="2856677" indent="0">
              <a:buNone/>
              <a:defRPr sz="1200"/>
            </a:lvl8pPr>
            <a:lvl9pPr marL="3264774" indent="0">
              <a:buNone/>
              <a:defRPr sz="1200"/>
            </a:lvl9pPr>
          </a:lstStyle>
          <a:p>
            <a:pPr lvl="0"/>
            <a:r>
              <a:rPr lang="de-DE"/>
              <a:t>Mastertextformat bearbeiten</a:t>
            </a:r>
          </a:p>
        </p:txBody>
      </p:sp>
      <p:sp>
        <p:nvSpPr>
          <p:cNvPr id="4" name="Rectangle 4"/>
          <p:cNvSpPr>
            <a:spLocks noGrp="1" noChangeArrowheads="1"/>
          </p:cNvSpPr>
          <p:nvPr>
            <p:ph type="sldNum" sz="quarter" idx="10"/>
          </p:nvPr>
        </p:nvSpPr>
        <p:spPr>
          <a:ln/>
        </p:spPr>
        <p:txBody>
          <a:bodyPr/>
          <a:lstStyle>
            <a:lvl1pPr>
              <a:defRPr/>
            </a:lvl1pPr>
          </a:lstStyle>
          <a:p>
            <a:pPr>
              <a:defRPr/>
            </a:pPr>
            <a:r>
              <a:rPr lang="de-DE" altLang="de-DE"/>
              <a:t>			 01.03.2010 | Thema der Präsentation, CorpoS fett, 8 pt, schwarz		 Seite </a:t>
            </a:r>
            <a:fld id="{ABE822CE-0F4C-4570-9C4B-8AFC1279DFE0}" type="slidenum">
              <a:rPr lang="de-DE" altLang="de-DE"/>
              <a:pPr>
                <a:defRPr/>
              </a:pPr>
              <a:t>‹Nr.›</a:t>
            </a:fld>
            <a:r>
              <a:rPr lang="de-DE" altLang="de-DE"/>
              <a:t> </a:t>
            </a:r>
          </a:p>
        </p:txBody>
      </p:sp>
    </p:spTree>
    <p:extLst>
      <p:ext uri="{BB962C8B-B14F-4D97-AF65-F5344CB8AC3E}">
        <p14:creationId xmlns:p14="http://schemas.microsoft.com/office/powerpoint/2010/main" val="212045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1042807" y="1646254"/>
            <a:ext cx="3384000" cy="2844000"/>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4716001" y="1646254"/>
            <a:ext cx="3384000" cy="2844000"/>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Rectangle 4"/>
          <p:cNvSpPr>
            <a:spLocks noGrp="1" noChangeArrowheads="1"/>
          </p:cNvSpPr>
          <p:nvPr>
            <p:ph type="sldNum" sz="quarter" idx="10"/>
          </p:nvPr>
        </p:nvSpPr>
        <p:spPr>
          <a:ln/>
        </p:spPr>
        <p:txBody>
          <a:bodyPr/>
          <a:lstStyle>
            <a:lvl1pPr>
              <a:defRPr/>
            </a:lvl1pPr>
          </a:lstStyle>
          <a:p>
            <a:pPr>
              <a:defRPr/>
            </a:pPr>
            <a:r>
              <a:rPr lang="de-DE" altLang="de-DE"/>
              <a:t>			 01.03.2010 | Thema der Präsentation, CorpoS fett, 8 pt, schwarz		 Seite </a:t>
            </a:r>
            <a:fld id="{39D90887-E46A-4073-84C5-54B55C605803}" type="slidenum">
              <a:rPr lang="de-DE" altLang="de-DE"/>
              <a:pPr>
                <a:defRPr/>
              </a:pPr>
              <a:t>‹Nr.›</a:t>
            </a:fld>
            <a:r>
              <a:rPr lang="de-DE" altLang="de-DE"/>
              <a:t> </a:t>
            </a:r>
          </a:p>
        </p:txBody>
      </p:sp>
    </p:spTree>
    <p:extLst>
      <p:ext uri="{BB962C8B-B14F-4D97-AF65-F5344CB8AC3E}">
        <p14:creationId xmlns:p14="http://schemas.microsoft.com/office/powerpoint/2010/main" val="2295123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1042988" y="205931"/>
            <a:ext cx="7643892" cy="857052"/>
          </a:xfrm>
        </p:spPr>
        <p:txBody>
          <a:bodyPr/>
          <a:lstStyle>
            <a:lvl1pPr>
              <a:defRPr/>
            </a:lvl1pPr>
          </a:lstStyle>
          <a:p>
            <a:r>
              <a:rPr lang="de-DE" dirty="0"/>
              <a:t>Mastertitelformat bearbeiten</a:t>
            </a:r>
          </a:p>
        </p:txBody>
      </p:sp>
      <p:sp>
        <p:nvSpPr>
          <p:cNvPr id="3" name="Textplatzhalter 2"/>
          <p:cNvSpPr>
            <a:spLocks noGrp="1"/>
          </p:cNvSpPr>
          <p:nvPr>
            <p:ph type="body" idx="1"/>
          </p:nvPr>
        </p:nvSpPr>
        <p:spPr>
          <a:xfrm>
            <a:off x="1042988" y="1151068"/>
            <a:ext cx="3384000" cy="479710"/>
          </a:xfrm>
        </p:spPr>
        <p:txBody>
          <a:bodyPr anchor="b"/>
          <a:lstStyle>
            <a:lvl1pPr marL="0" indent="0">
              <a:buNone/>
              <a:defRPr sz="2100" b="1"/>
            </a:lvl1pPr>
            <a:lvl2pPr marL="408097" indent="0">
              <a:buNone/>
              <a:defRPr sz="1800" b="1"/>
            </a:lvl2pPr>
            <a:lvl3pPr marL="816193" indent="0">
              <a:buNone/>
              <a:defRPr sz="1600" b="1"/>
            </a:lvl3pPr>
            <a:lvl4pPr marL="1224290" indent="0">
              <a:buNone/>
              <a:defRPr sz="1400" b="1"/>
            </a:lvl4pPr>
            <a:lvl5pPr marL="1632387" indent="0">
              <a:buNone/>
              <a:defRPr sz="1400" b="1"/>
            </a:lvl5pPr>
            <a:lvl6pPr marL="2040484" indent="0">
              <a:buNone/>
              <a:defRPr sz="1400" b="1"/>
            </a:lvl6pPr>
            <a:lvl7pPr marL="2448580" indent="0">
              <a:buNone/>
              <a:defRPr sz="1400" b="1"/>
            </a:lvl7pPr>
            <a:lvl8pPr marL="2856677" indent="0">
              <a:buNone/>
              <a:defRPr sz="1400" b="1"/>
            </a:lvl8pPr>
            <a:lvl9pPr marL="3264774" indent="0">
              <a:buNone/>
              <a:defRPr sz="1400" b="1"/>
            </a:lvl9pPr>
          </a:lstStyle>
          <a:p>
            <a:pPr lvl="0"/>
            <a:r>
              <a:rPr lang="de-DE" dirty="0"/>
              <a:t>Mastertextformat bearbeiten</a:t>
            </a:r>
          </a:p>
        </p:txBody>
      </p:sp>
      <p:sp>
        <p:nvSpPr>
          <p:cNvPr id="4" name="Inhaltsplatzhalter 3"/>
          <p:cNvSpPr>
            <a:spLocks noGrp="1"/>
          </p:cNvSpPr>
          <p:nvPr>
            <p:ph sz="half" idx="2"/>
          </p:nvPr>
        </p:nvSpPr>
        <p:spPr>
          <a:xfrm>
            <a:off x="1042988" y="1630779"/>
            <a:ext cx="3384000" cy="28440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4"/>
          <p:cNvSpPr>
            <a:spLocks noGrp="1"/>
          </p:cNvSpPr>
          <p:nvPr>
            <p:ph type="body" sz="quarter" idx="3"/>
          </p:nvPr>
        </p:nvSpPr>
        <p:spPr>
          <a:xfrm>
            <a:off x="4716001" y="1151068"/>
            <a:ext cx="3384000" cy="479710"/>
          </a:xfrm>
        </p:spPr>
        <p:txBody>
          <a:bodyPr anchor="b"/>
          <a:lstStyle>
            <a:lvl1pPr marL="0" indent="0">
              <a:buNone/>
              <a:defRPr sz="2100" b="1"/>
            </a:lvl1pPr>
            <a:lvl2pPr marL="408097" indent="0">
              <a:buNone/>
              <a:defRPr sz="1800" b="1"/>
            </a:lvl2pPr>
            <a:lvl3pPr marL="816193" indent="0">
              <a:buNone/>
              <a:defRPr sz="1600" b="1"/>
            </a:lvl3pPr>
            <a:lvl4pPr marL="1224290" indent="0">
              <a:buNone/>
              <a:defRPr sz="1400" b="1"/>
            </a:lvl4pPr>
            <a:lvl5pPr marL="1632387" indent="0">
              <a:buNone/>
              <a:defRPr sz="1400" b="1"/>
            </a:lvl5pPr>
            <a:lvl6pPr marL="2040484" indent="0">
              <a:buNone/>
              <a:defRPr sz="1400" b="1"/>
            </a:lvl6pPr>
            <a:lvl7pPr marL="2448580" indent="0">
              <a:buNone/>
              <a:defRPr sz="1400" b="1"/>
            </a:lvl7pPr>
            <a:lvl8pPr marL="2856677" indent="0">
              <a:buNone/>
              <a:defRPr sz="1400" b="1"/>
            </a:lvl8pPr>
            <a:lvl9pPr marL="3264774" indent="0">
              <a:buNone/>
              <a:defRPr sz="1400" b="1"/>
            </a:lvl9pPr>
          </a:lstStyle>
          <a:p>
            <a:pPr lvl="0"/>
            <a:r>
              <a:rPr lang="de-DE"/>
              <a:t>Mastertextformat bearbeiten</a:t>
            </a:r>
          </a:p>
        </p:txBody>
      </p:sp>
      <p:sp>
        <p:nvSpPr>
          <p:cNvPr id="6" name="Inhaltsplatzhalter 5"/>
          <p:cNvSpPr>
            <a:spLocks noGrp="1"/>
          </p:cNvSpPr>
          <p:nvPr>
            <p:ph sz="quarter" idx="4"/>
          </p:nvPr>
        </p:nvSpPr>
        <p:spPr>
          <a:xfrm>
            <a:off x="4716001" y="1630779"/>
            <a:ext cx="3384000" cy="28440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Rectangle 4"/>
          <p:cNvSpPr>
            <a:spLocks noGrp="1" noChangeArrowheads="1"/>
          </p:cNvSpPr>
          <p:nvPr>
            <p:ph type="sldNum" sz="quarter" idx="10"/>
          </p:nvPr>
        </p:nvSpPr>
        <p:spPr>
          <a:ln/>
        </p:spPr>
        <p:txBody>
          <a:bodyPr/>
          <a:lstStyle>
            <a:lvl1pPr>
              <a:defRPr/>
            </a:lvl1pPr>
          </a:lstStyle>
          <a:p>
            <a:pPr>
              <a:defRPr/>
            </a:pPr>
            <a:r>
              <a:rPr lang="de-DE" altLang="de-DE"/>
              <a:t>			 01.03.2010 | Thema der Präsentation, CorpoS fett, 8 pt, schwarz		 Seite </a:t>
            </a:r>
            <a:fld id="{03068471-8E95-4357-8A8E-9D8ADB752C5D}" type="slidenum">
              <a:rPr lang="de-DE" altLang="de-DE"/>
              <a:pPr>
                <a:defRPr/>
              </a:pPr>
              <a:t>‹Nr.›</a:t>
            </a:fld>
            <a:r>
              <a:rPr lang="de-DE" altLang="de-DE"/>
              <a:t> </a:t>
            </a:r>
          </a:p>
        </p:txBody>
      </p:sp>
    </p:spTree>
    <p:extLst>
      <p:ext uri="{BB962C8B-B14F-4D97-AF65-F5344CB8AC3E}">
        <p14:creationId xmlns:p14="http://schemas.microsoft.com/office/powerpoint/2010/main" val="100090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Rectangle 4"/>
          <p:cNvSpPr>
            <a:spLocks noGrp="1" noChangeArrowheads="1"/>
          </p:cNvSpPr>
          <p:nvPr>
            <p:ph type="sldNum" sz="quarter" idx="10"/>
          </p:nvPr>
        </p:nvSpPr>
        <p:spPr>
          <a:ln/>
        </p:spPr>
        <p:txBody>
          <a:bodyPr/>
          <a:lstStyle>
            <a:lvl1pPr>
              <a:defRPr/>
            </a:lvl1pPr>
          </a:lstStyle>
          <a:p>
            <a:pPr>
              <a:defRPr/>
            </a:pPr>
            <a:r>
              <a:rPr lang="de-DE" altLang="de-DE"/>
              <a:t>			 01.03.2010 | Thema der Präsentation, CorpoS fett, 8 pt, schwarz		 Seite </a:t>
            </a:r>
            <a:fld id="{FD4191E2-B812-49D6-8B55-886945B45E3B}" type="slidenum">
              <a:rPr lang="de-DE" altLang="de-DE"/>
              <a:pPr>
                <a:defRPr/>
              </a:pPr>
              <a:t>‹Nr.›</a:t>
            </a:fld>
            <a:r>
              <a:rPr lang="de-DE" altLang="de-DE"/>
              <a:t> </a:t>
            </a:r>
          </a:p>
        </p:txBody>
      </p:sp>
    </p:spTree>
    <p:extLst>
      <p:ext uri="{BB962C8B-B14F-4D97-AF65-F5344CB8AC3E}">
        <p14:creationId xmlns:p14="http://schemas.microsoft.com/office/powerpoint/2010/main" val="1844134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r>
              <a:rPr lang="de-DE" altLang="de-DE"/>
              <a:t>			 01.03.2010 | Thema der Präsentation, CorpoS fett, 8 pt, schwarz		 Seite </a:t>
            </a:r>
            <a:fld id="{D407C60D-D3EC-477B-8F41-BE4A9DC22F9A}" type="slidenum">
              <a:rPr lang="de-DE" altLang="de-DE"/>
              <a:pPr>
                <a:defRPr/>
              </a:pPr>
              <a:t>‹Nr.›</a:t>
            </a:fld>
            <a:r>
              <a:rPr lang="de-DE" altLang="de-DE"/>
              <a:t> </a:t>
            </a:r>
          </a:p>
        </p:txBody>
      </p:sp>
    </p:spTree>
    <p:extLst>
      <p:ext uri="{BB962C8B-B14F-4D97-AF65-F5344CB8AC3E}">
        <p14:creationId xmlns:p14="http://schemas.microsoft.com/office/powerpoint/2010/main" val="1398170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42988" y="139700"/>
            <a:ext cx="7531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de-DE"/>
              <a:t>Klicken Sie, um das Format des Titel-Masters </a:t>
            </a:r>
            <a:br>
              <a:rPr lang="de-DE" altLang="de-DE"/>
            </a:br>
            <a:r>
              <a:rPr lang="de-DE" altLang="de-DE"/>
              <a:t>zu bearbeiten.</a:t>
            </a:r>
          </a:p>
        </p:txBody>
      </p:sp>
      <p:sp>
        <p:nvSpPr>
          <p:cNvPr id="1027" name="Rectangle 3"/>
          <p:cNvSpPr>
            <a:spLocks noGrp="1" noChangeArrowheads="1"/>
          </p:cNvSpPr>
          <p:nvPr>
            <p:ph type="body" idx="1"/>
          </p:nvPr>
        </p:nvSpPr>
        <p:spPr bwMode="auto">
          <a:xfrm>
            <a:off x="1042988" y="1646238"/>
            <a:ext cx="8175625"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de-DE"/>
              <a:t>Klicken Sie, um die Textformatierung des Masters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48132" name="Rectangle 4"/>
          <p:cNvSpPr>
            <a:spLocks noGrp="1" noChangeArrowheads="1"/>
          </p:cNvSpPr>
          <p:nvPr>
            <p:ph type="sldNum" sz="quarter" idx="4"/>
          </p:nvPr>
        </p:nvSpPr>
        <p:spPr bwMode="auto">
          <a:xfrm>
            <a:off x="498475" y="4797425"/>
            <a:ext cx="8147050" cy="115888"/>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0" tIns="0" rIns="0" bIns="0" numCol="1" anchor="t" anchorCtr="0" compatLnSpc="1">
            <a:prstTxWarp prst="textNoShape">
              <a:avLst/>
            </a:prstTxWarp>
          </a:bodyPr>
          <a:lstStyle>
            <a:lvl1pPr algn="ctr" defTabSz="823913">
              <a:defRPr sz="800" b="1">
                <a:latin typeface="CorpoS" pitchFamily="2" charset="0"/>
                <a:ea typeface="ＭＳ Ｐゴシック" panose="020B0600070205080204" pitchFamily="34" charset="-128"/>
              </a:defRPr>
            </a:lvl1pPr>
          </a:lstStyle>
          <a:p>
            <a:pPr>
              <a:defRPr/>
            </a:pPr>
            <a:r>
              <a:rPr lang="de-DE" altLang="de-DE"/>
              <a:t>			 01.03.2010 | Thema der Präsentation, CorpoS fett, 8 pt, schwarz		 Seite </a:t>
            </a:r>
            <a:fld id="{A6C7C8D5-5849-4910-B711-EC6D357BA814}" type="slidenum">
              <a:rPr lang="de-DE" altLang="de-DE"/>
              <a:pPr>
                <a:defRPr/>
              </a:pPr>
              <a:t>‹Nr.›</a:t>
            </a:fld>
            <a:r>
              <a:rPr lang="de-DE" altLang="de-DE"/>
              <a:t> </a:t>
            </a:r>
          </a:p>
        </p:txBody>
      </p:sp>
      <p:sp>
        <p:nvSpPr>
          <p:cNvPr id="1029" name="Line 22"/>
          <p:cNvSpPr>
            <a:spLocks noChangeShapeType="1"/>
          </p:cNvSpPr>
          <p:nvPr userDrawn="1"/>
        </p:nvSpPr>
        <p:spPr bwMode="auto">
          <a:xfrm>
            <a:off x="250825" y="877888"/>
            <a:ext cx="86407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1619" tIns="96401" rIns="80334" bIns="64267"/>
          <a:lstStyle/>
          <a:p>
            <a:endParaRPr lang="de-DE"/>
          </a:p>
        </p:txBody>
      </p:sp>
      <p:sp>
        <p:nvSpPr>
          <p:cNvPr id="1030" name="Line 23"/>
          <p:cNvSpPr>
            <a:spLocks noChangeShapeType="1"/>
          </p:cNvSpPr>
          <p:nvPr userDrawn="1"/>
        </p:nvSpPr>
        <p:spPr bwMode="auto">
          <a:xfrm>
            <a:off x="250825" y="4625975"/>
            <a:ext cx="86407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1619" tIns="96401" rIns="80334" bIns="64267"/>
          <a:lstStyle/>
          <a:p>
            <a:endParaRPr lang="de-DE"/>
          </a:p>
        </p:txBody>
      </p:sp>
      <p:pic>
        <p:nvPicPr>
          <p:cNvPr id="1031" name="Picture 23" descr="Leica_ CMYK"/>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498475" y="342900"/>
            <a:ext cx="34925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Freihandform 6"/>
          <p:cNvSpPr>
            <a:spLocks/>
          </p:cNvSpPr>
          <p:nvPr userDrawn="1"/>
        </p:nvSpPr>
        <p:spPr bwMode="auto">
          <a:xfrm>
            <a:off x="233363" y="233363"/>
            <a:ext cx="144462" cy="144462"/>
          </a:xfrm>
          <a:custGeom>
            <a:avLst/>
            <a:gdLst>
              <a:gd name="T0" fmla="*/ 0 w 442643"/>
              <a:gd name="T1" fmla="*/ 53 h 347485"/>
              <a:gd name="T2" fmla="*/ 0 w 442643"/>
              <a:gd name="T3" fmla="*/ 0 h 347485"/>
              <a:gd name="T4" fmla="*/ 6 w 442643"/>
              <a:gd name="T5" fmla="*/ 0 h 347485"/>
              <a:gd name="T6" fmla="*/ 0 60000 65536"/>
              <a:gd name="T7" fmla="*/ 0 60000 65536"/>
              <a:gd name="T8" fmla="*/ 0 60000 65536"/>
            </a:gdLst>
            <a:ahLst/>
            <a:cxnLst>
              <a:cxn ang="T6">
                <a:pos x="T0" y="T1"/>
              </a:cxn>
              <a:cxn ang="T7">
                <a:pos x="T2" y="T3"/>
              </a:cxn>
              <a:cxn ang="T8">
                <a:pos x="T4" y="T5"/>
              </a:cxn>
            </a:cxnLst>
            <a:rect l="0" t="0" r="r" b="b"/>
            <a:pathLst>
              <a:path w="442643" h="347485">
                <a:moveTo>
                  <a:pt x="8273" y="347485"/>
                </a:moveTo>
                <a:lnTo>
                  <a:pt x="0" y="0"/>
                </a:lnTo>
                <a:lnTo>
                  <a:pt x="442643"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tIns="108000" rIns="90000" bIns="72000"/>
          <a:lstStyle/>
          <a:p>
            <a:endParaRPr lang="de-DE"/>
          </a:p>
        </p:txBody>
      </p:sp>
      <p:sp>
        <p:nvSpPr>
          <p:cNvPr id="1033" name="Freihandform 29"/>
          <p:cNvSpPr>
            <a:spLocks/>
          </p:cNvSpPr>
          <p:nvPr userDrawn="1"/>
        </p:nvSpPr>
        <p:spPr bwMode="auto">
          <a:xfrm rot="-5400000">
            <a:off x="251619" y="4769644"/>
            <a:ext cx="142875" cy="144463"/>
          </a:xfrm>
          <a:custGeom>
            <a:avLst/>
            <a:gdLst>
              <a:gd name="T0" fmla="*/ 0 w 442643"/>
              <a:gd name="T1" fmla="*/ 53 h 347485"/>
              <a:gd name="T2" fmla="*/ 0 w 442643"/>
              <a:gd name="T3" fmla="*/ 0 h 347485"/>
              <a:gd name="T4" fmla="*/ 5 w 442643"/>
              <a:gd name="T5" fmla="*/ 0 h 347485"/>
              <a:gd name="T6" fmla="*/ 0 60000 65536"/>
              <a:gd name="T7" fmla="*/ 0 60000 65536"/>
              <a:gd name="T8" fmla="*/ 0 60000 65536"/>
            </a:gdLst>
            <a:ahLst/>
            <a:cxnLst>
              <a:cxn ang="T6">
                <a:pos x="T0" y="T1"/>
              </a:cxn>
              <a:cxn ang="T7">
                <a:pos x="T2" y="T3"/>
              </a:cxn>
              <a:cxn ang="T8">
                <a:pos x="T4" y="T5"/>
              </a:cxn>
            </a:cxnLst>
            <a:rect l="0" t="0" r="r" b="b"/>
            <a:pathLst>
              <a:path w="442643" h="347485">
                <a:moveTo>
                  <a:pt x="8273" y="347485"/>
                </a:moveTo>
                <a:lnTo>
                  <a:pt x="0" y="0"/>
                </a:lnTo>
                <a:lnTo>
                  <a:pt x="442643"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tIns="108000" rIns="90000" bIns="72000"/>
          <a:lstStyle/>
          <a:p>
            <a:endParaRPr lang="de-DE"/>
          </a:p>
        </p:txBody>
      </p:sp>
      <p:sp>
        <p:nvSpPr>
          <p:cNvPr id="1034" name="Freihandform 31"/>
          <p:cNvSpPr>
            <a:spLocks/>
          </p:cNvSpPr>
          <p:nvPr userDrawn="1"/>
        </p:nvSpPr>
        <p:spPr bwMode="auto">
          <a:xfrm rot="5400000">
            <a:off x="8766176" y="233362"/>
            <a:ext cx="144462" cy="144463"/>
          </a:xfrm>
          <a:custGeom>
            <a:avLst/>
            <a:gdLst>
              <a:gd name="T0" fmla="*/ 0 w 442643"/>
              <a:gd name="T1" fmla="*/ 53 h 347485"/>
              <a:gd name="T2" fmla="*/ 0 w 442643"/>
              <a:gd name="T3" fmla="*/ 0 h 347485"/>
              <a:gd name="T4" fmla="*/ 6 w 442643"/>
              <a:gd name="T5" fmla="*/ 0 h 347485"/>
              <a:gd name="T6" fmla="*/ 0 60000 65536"/>
              <a:gd name="T7" fmla="*/ 0 60000 65536"/>
              <a:gd name="T8" fmla="*/ 0 60000 65536"/>
            </a:gdLst>
            <a:ahLst/>
            <a:cxnLst>
              <a:cxn ang="T6">
                <a:pos x="T0" y="T1"/>
              </a:cxn>
              <a:cxn ang="T7">
                <a:pos x="T2" y="T3"/>
              </a:cxn>
              <a:cxn ang="T8">
                <a:pos x="T4" y="T5"/>
              </a:cxn>
            </a:cxnLst>
            <a:rect l="0" t="0" r="r" b="b"/>
            <a:pathLst>
              <a:path w="442643" h="347485">
                <a:moveTo>
                  <a:pt x="8273" y="347485"/>
                </a:moveTo>
                <a:lnTo>
                  <a:pt x="0" y="0"/>
                </a:lnTo>
                <a:lnTo>
                  <a:pt x="442643"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tIns="108000" rIns="90000" bIns="72000"/>
          <a:lstStyle/>
          <a:p>
            <a:endParaRPr lang="de-DE"/>
          </a:p>
        </p:txBody>
      </p:sp>
      <p:sp>
        <p:nvSpPr>
          <p:cNvPr id="1035" name="Freihandform 32"/>
          <p:cNvSpPr>
            <a:spLocks/>
          </p:cNvSpPr>
          <p:nvPr userDrawn="1"/>
        </p:nvSpPr>
        <p:spPr bwMode="auto">
          <a:xfrm rot="10800000">
            <a:off x="8766175" y="4770438"/>
            <a:ext cx="144463" cy="142875"/>
          </a:xfrm>
          <a:custGeom>
            <a:avLst/>
            <a:gdLst>
              <a:gd name="T0" fmla="*/ 0 w 442643"/>
              <a:gd name="T1" fmla="*/ 49 h 347485"/>
              <a:gd name="T2" fmla="*/ 0 w 442643"/>
              <a:gd name="T3" fmla="*/ 0 h 347485"/>
              <a:gd name="T4" fmla="*/ 6 w 442643"/>
              <a:gd name="T5" fmla="*/ 0 h 347485"/>
              <a:gd name="T6" fmla="*/ 0 60000 65536"/>
              <a:gd name="T7" fmla="*/ 0 60000 65536"/>
              <a:gd name="T8" fmla="*/ 0 60000 65536"/>
            </a:gdLst>
            <a:ahLst/>
            <a:cxnLst>
              <a:cxn ang="T6">
                <a:pos x="T0" y="T1"/>
              </a:cxn>
              <a:cxn ang="T7">
                <a:pos x="T2" y="T3"/>
              </a:cxn>
              <a:cxn ang="T8">
                <a:pos x="T4" y="T5"/>
              </a:cxn>
            </a:cxnLst>
            <a:rect l="0" t="0" r="r" b="b"/>
            <a:pathLst>
              <a:path w="442643" h="347485">
                <a:moveTo>
                  <a:pt x="8273" y="347485"/>
                </a:moveTo>
                <a:lnTo>
                  <a:pt x="0" y="0"/>
                </a:lnTo>
                <a:lnTo>
                  <a:pt x="442643"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tIns="108000" rIns="90000" bIns="72000"/>
          <a:lstStyle/>
          <a:p>
            <a:endParaRPr lang="de-DE"/>
          </a:p>
        </p:txBody>
      </p:sp>
    </p:spTree>
  </p:cSld>
  <p:clrMap bg1="lt1" tx1="dk1" bg2="lt2" tx2="dk2" accent1="accent1" accent2="accent2" accent3="accent3" accent4="accent4" accent5="accent5" accent6="accent6" hlink="hlink" folHlink="folHlink"/>
  <p:sldLayoutIdLst>
    <p:sldLayoutId id="2147483765" r:id="rId1"/>
    <p:sldLayoutId id="2147483759" r:id="rId2"/>
    <p:sldLayoutId id="2147483760" r:id="rId3"/>
    <p:sldLayoutId id="2147483761" r:id="rId4"/>
    <p:sldLayoutId id="2147483762" r:id="rId5"/>
    <p:sldLayoutId id="2147483763" r:id="rId6"/>
    <p:sldLayoutId id="2147483764" r:id="rId7"/>
  </p:sldLayoutIdLst>
  <p:hf hdr="0" ftr="0" dt="0"/>
  <p:txStyles>
    <p:titleStyle>
      <a:lvl1pPr algn="l" defTabSz="823913" rtl="0" eaLnBrk="0" fontAlgn="base" hangingPunct="0">
        <a:lnSpc>
          <a:spcPts val="2550"/>
        </a:lnSpc>
        <a:spcBef>
          <a:spcPct val="0"/>
        </a:spcBef>
        <a:spcAft>
          <a:spcPct val="0"/>
        </a:spcAft>
        <a:defRPr sz="2000">
          <a:solidFill>
            <a:schemeClr val="tx1"/>
          </a:solidFill>
          <a:latin typeface="+mj-lt"/>
          <a:ea typeface="MS PGothic" panose="020B0600070205080204" pitchFamily="34" charset="-128"/>
          <a:cs typeface="ＭＳ Ｐゴシック" charset="0"/>
        </a:defRPr>
      </a:lvl1pPr>
      <a:lvl2pPr algn="l" defTabSz="823913" rtl="0" eaLnBrk="0" fontAlgn="base" hangingPunct="0">
        <a:lnSpc>
          <a:spcPts val="2550"/>
        </a:lnSpc>
        <a:spcBef>
          <a:spcPct val="0"/>
        </a:spcBef>
        <a:spcAft>
          <a:spcPct val="0"/>
        </a:spcAft>
        <a:defRPr sz="2000">
          <a:solidFill>
            <a:schemeClr val="tx1"/>
          </a:solidFill>
          <a:latin typeface="CorpoS" charset="0"/>
          <a:ea typeface="MS PGothic" panose="020B0600070205080204" pitchFamily="34" charset="-128"/>
          <a:cs typeface="ＭＳ Ｐゴシック" charset="0"/>
        </a:defRPr>
      </a:lvl2pPr>
      <a:lvl3pPr algn="l" defTabSz="823913" rtl="0" eaLnBrk="0" fontAlgn="base" hangingPunct="0">
        <a:lnSpc>
          <a:spcPts val="2550"/>
        </a:lnSpc>
        <a:spcBef>
          <a:spcPct val="0"/>
        </a:spcBef>
        <a:spcAft>
          <a:spcPct val="0"/>
        </a:spcAft>
        <a:defRPr sz="2000">
          <a:solidFill>
            <a:schemeClr val="tx1"/>
          </a:solidFill>
          <a:latin typeface="CorpoS" charset="0"/>
          <a:ea typeface="MS PGothic" panose="020B0600070205080204" pitchFamily="34" charset="-128"/>
          <a:cs typeface="ＭＳ Ｐゴシック" charset="0"/>
        </a:defRPr>
      </a:lvl3pPr>
      <a:lvl4pPr algn="l" defTabSz="823913" rtl="0" eaLnBrk="0" fontAlgn="base" hangingPunct="0">
        <a:lnSpc>
          <a:spcPts val="2550"/>
        </a:lnSpc>
        <a:spcBef>
          <a:spcPct val="0"/>
        </a:spcBef>
        <a:spcAft>
          <a:spcPct val="0"/>
        </a:spcAft>
        <a:defRPr sz="2000">
          <a:solidFill>
            <a:schemeClr val="tx1"/>
          </a:solidFill>
          <a:latin typeface="CorpoS" charset="0"/>
          <a:ea typeface="MS PGothic" panose="020B0600070205080204" pitchFamily="34" charset="-128"/>
          <a:cs typeface="ＭＳ Ｐゴシック" charset="0"/>
        </a:defRPr>
      </a:lvl4pPr>
      <a:lvl5pPr algn="l" defTabSz="823913" rtl="0" eaLnBrk="0" fontAlgn="base" hangingPunct="0">
        <a:lnSpc>
          <a:spcPts val="2550"/>
        </a:lnSpc>
        <a:spcBef>
          <a:spcPct val="0"/>
        </a:spcBef>
        <a:spcAft>
          <a:spcPct val="0"/>
        </a:spcAft>
        <a:defRPr sz="2000">
          <a:solidFill>
            <a:schemeClr val="tx1"/>
          </a:solidFill>
          <a:latin typeface="CorpoS" charset="0"/>
          <a:ea typeface="MS PGothic" panose="020B0600070205080204" pitchFamily="34" charset="-128"/>
          <a:cs typeface="ＭＳ Ｐゴシック" charset="0"/>
        </a:defRPr>
      </a:lvl5pPr>
      <a:lvl6pPr marL="408097" algn="l" defTabSz="824695" rtl="0" fontAlgn="base">
        <a:lnSpc>
          <a:spcPts val="2556"/>
        </a:lnSpc>
        <a:spcBef>
          <a:spcPct val="0"/>
        </a:spcBef>
        <a:spcAft>
          <a:spcPct val="0"/>
        </a:spcAft>
        <a:defRPr sz="2000">
          <a:solidFill>
            <a:schemeClr val="tx1"/>
          </a:solidFill>
          <a:latin typeface="CorpoS" charset="0"/>
          <a:ea typeface="ＭＳ Ｐゴシック" charset="0"/>
        </a:defRPr>
      </a:lvl6pPr>
      <a:lvl7pPr marL="816193" algn="l" defTabSz="824695" rtl="0" fontAlgn="base">
        <a:lnSpc>
          <a:spcPts val="2556"/>
        </a:lnSpc>
        <a:spcBef>
          <a:spcPct val="0"/>
        </a:spcBef>
        <a:spcAft>
          <a:spcPct val="0"/>
        </a:spcAft>
        <a:defRPr sz="2000">
          <a:solidFill>
            <a:schemeClr val="tx1"/>
          </a:solidFill>
          <a:latin typeface="CorpoS" charset="0"/>
          <a:ea typeface="ＭＳ Ｐゴシック" charset="0"/>
        </a:defRPr>
      </a:lvl7pPr>
      <a:lvl8pPr marL="1224290" algn="l" defTabSz="824695" rtl="0" fontAlgn="base">
        <a:lnSpc>
          <a:spcPts val="2556"/>
        </a:lnSpc>
        <a:spcBef>
          <a:spcPct val="0"/>
        </a:spcBef>
        <a:spcAft>
          <a:spcPct val="0"/>
        </a:spcAft>
        <a:defRPr sz="2000">
          <a:solidFill>
            <a:schemeClr val="tx1"/>
          </a:solidFill>
          <a:latin typeface="CorpoS" charset="0"/>
          <a:ea typeface="ＭＳ Ｐゴシック" charset="0"/>
        </a:defRPr>
      </a:lvl8pPr>
      <a:lvl9pPr marL="1632387" algn="l" defTabSz="824695" rtl="0" fontAlgn="base">
        <a:lnSpc>
          <a:spcPts val="2556"/>
        </a:lnSpc>
        <a:spcBef>
          <a:spcPct val="0"/>
        </a:spcBef>
        <a:spcAft>
          <a:spcPct val="0"/>
        </a:spcAft>
        <a:defRPr sz="2000">
          <a:solidFill>
            <a:schemeClr val="tx1"/>
          </a:solidFill>
          <a:latin typeface="CorpoS" charset="0"/>
          <a:ea typeface="ＭＳ Ｐゴシック" charset="0"/>
        </a:defRPr>
      </a:lvl9pPr>
    </p:titleStyle>
    <p:bodyStyle>
      <a:lvl1pPr marL="150813" indent="-150813" algn="l" defTabSz="823913" rtl="0" eaLnBrk="0" fontAlgn="base" hangingPunct="0">
        <a:lnSpc>
          <a:spcPts val="1963"/>
        </a:lnSpc>
        <a:spcBef>
          <a:spcPct val="25000"/>
        </a:spcBef>
        <a:spcAft>
          <a:spcPts val="625"/>
        </a:spcAft>
        <a:buSzPct val="90000"/>
        <a:buFont typeface="CorpoS" pitchFamily="2" charset="0"/>
        <a:buChar char="▸"/>
        <a:defRPr sz="2000">
          <a:solidFill>
            <a:schemeClr val="tx1"/>
          </a:solidFill>
          <a:latin typeface="+mn-lt"/>
          <a:ea typeface="MS PGothic" panose="020B0600070205080204" pitchFamily="34" charset="-128"/>
          <a:cs typeface="ＭＳ Ｐゴシック" charset="0"/>
        </a:defRPr>
      </a:lvl1pPr>
      <a:lvl2pPr marL="442913" indent="-144463" algn="l" defTabSz="823913" rtl="0" eaLnBrk="0" fontAlgn="base" hangingPunct="0">
        <a:lnSpc>
          <a:spcPts val="1963"/>
        </a:lnSpc>
        <a:spcBef>
          <a:spcPct val="25000"/>
        </a:spcBef>
        <a:spcAft>
          <a:spcPts val="625"/>
        </a:spcAft>
        <a:buSzPct val="90000"/>
        <a:buFont typeface="CorpoS" pitchFamily="2" charset="0"/>
        <a:buChar char="▸"/>
        <a:defRPr sz="2000">
          <a:solidFill>
            <a:schemeClr val="tx1"/>
          </a:solidFill>
          <a:latin typeface="+mn-lt"/>
          <a:ea typeface="MS PGothic" panose="020B0600070205080204" pitchFamily="34" charset="-128"/>
        </a:defRPr>
      </a:lvl2pPr>
      <a:lvl3pPr marL="736600" indent="-144463" algn="l" defTabSz="823913" rtl="0" eaLnBrk="0" fontAlgn="base" hangingPunct="0">
        <a:lnSpc>
          <a:spcPts val="1963"/>
        </a:lnSpc>
        <a:spcBef>
          <a:spcPct val="25000"/>
        </a:spcBef>
        <a:spcAft>
          <a:spcPts val="625"/>
        </a:spcAft>
        <a:buSzPct val="90000"/>
        <a:buFont typeface="CorpoS" pitchFamily="2" charset="0"/>
        <a:buChar char="▸"/>
        <a:defRPr>
          <a:solidFill>
            <a:schemeClr val="tx1"/>
          </a:solidFill>
          <a:latin typeface="+mn-lt"/>
          <a:ea typeface="MS PGothic" panose="020B0600070205080204" pitchFamily="34" charset="-128"/>
        </a:defRPr>
      </a:lvl3pPr>
      <a:lvl4pPr marL="1028700" indent="-144463" algn="l" defTabSz="823913" rtl="0" eaLnBrk="0" fontAlgn="base" hangingPunct="0">
        <a:lnSpc>
          <a:spcPts val="1963"/>
        </a:lnSpc>
        <a:spcBef>
          <a:spcPct val="25000"/>
        </a:spcBef>
        <a:spcAft>
          <a:spcPts val="625"/>
        </a:spcAft>
        <a:buSzPct val="90000"/>
        <a:buFont typeface="CorpoS" pitchFamily="2" charset="0"/>
        <a:buChar char="▸"/>
        <a:defRPr>
          <a:solidFill>
            <a:schemeClr val="tx1"/>
          </a:solidFill>
          <a:latin typeface="+mn-lt"/>
          <a:ea typeface="MS PGothic" panose="020B0600070205080204" pitchFamily="34" charset="-128"/>
        </a:defRPr>
      </a:lvl4pPr>
      <a:lvl5pPr marL="1319213" indent="-144463" algn="l" defTabSz="823913" rtl="0" eaLnBrk="0" fontAlgn="base" hangingPunct="0">
        <a:lnSpc>
          <a:spcPts val="1963"/>
        </a:lnSpc>
        <a:spcBef>
          <a:spcPct val="25000"/>
        </a:spcBef>
        <a:spcAft>
          <a:spcPts val="625"/>
        </a:spcAft>
        <a:buSzPct val="90000"/>
        <a:buFont typeface="CorpoS" pitchFamily="2" charset="0"/>
        <a:buChar char="▸"/>
        <a:defRPr sz="1400">
          <a:solidFill>
            <a:schemeClr val="tx1"/>
          </a:solidFill>
          <a:latin typeface="+mn-lt"/>
          <a:ea typeface="MS PGothic" panose="020B0600070205080204" pitchFamily="34" charset="-128"/>
        </a:defRPr>
      </a:lvl5pPr>
      <a:lvl6pPr marL="1728743" indent="-144534" algn="l" defTabSz="824695" rtl="0" fontAlgn="base">
        <a:lnSpc>
          <a:spcPts val="1964"/>
        </a:lnSpc>
        <a:spcBef>
          <a:spcPct val="25000"/>
        </a:spcBef>
        <a:spcAft>
          <a:spcPts val="625"/>
        </a:spcAft>
        <a:buSzPct val="90000"/>
        <a:buFont typeface="CorpoS" charset="0"/>
        <a:buChar char="▸"/>
        <a:defRPr sz="1400">
          <a:solidFill>
            <a:schemeClr val="tx1"/>
          </a:solidFill>
          <a:latin typeface="+mn-lt"/>
          <a:ea typeface="+mn-ea"/>
        </a:defRPr>
      </a:lvl6pPr>
      <a:lvl7pPr marL="2136840" indent="-144534" algn="l" defTabSz="824695" rtl="0" fontAlgn="base">
        <a:lnSpc>
          <a:spcPts val="1964"/>
        </a:lnSpc>
        <a:spcBef>
          <a:spcPct val="25000"/>
        </a:spcBef>
        <a:spcAft>
          <a:spcPts val="625"/>
        </a:spcAft>
        <a:buSzPct val="90000"/>
        <a:buFont typeface="CorpoS" charset="0"/>
        <a:buChar char="▸"/>
        <a:defRPr sz="1400">
          <a:solidFill>
            <a:schemeClr val="tx1"/>
          </a:solidFill>
          <a:latin typeface="+mn-lt"/>
          <a:ea typeface="+mn-ea"/>
        </a:defRPr>
      </a:lvl7pPr>
      <a:lvl8pPr marL="2544936" indent="-144534" algn="l" defTabSz="824695" rtl="0" fontAlgn="base">
        <a:lnSpc>
          <a:spcPts val="1964"/>
        </a:lnSpc>
        <a:spcBef>
          <a:spcPct val="25000"/>
        </a:spcBef>
        <a:spcAft>
          <a:spcPts val="625"/>
        </a:spcAft>
        <a:buSzPct val="90000"/>
        <a:buFont typeface="CorpoS" charset="0"/>
        <a:buChar char="▸"/>
        <a:defRPr sz="1400">
          <a:solidFill>
            <a:schemeClr val="tx1"/>
          </a:solidFill>
          <a:latin typeface="+mn-lt"/>
          <a:ea typeface="+mn-ea"/>
        </a:defRPr>
      </a:lvl8pPr>
      <a:lvl9pPr marL="2953033" indent="-144534" algn="l" defTabSz="824695" rtl="0" fontAlgn="base">
        <a:lnSpc>
          <a:spcPts val="1964"/>
        </a:lnSpc>
        <a:spcBef>
          <a:spcPct val="25000"/>
        </a:spcBef>
        <a:spcAft>
          <a:spcPts val="625"/>
        </a:spcAft>
        <a:buSzPct val="90000"/>
        <a:buFont typeface="CorpoS" charset="0"/>
        <a:buChar char="▸"/>
        <a:defRPr sz="1400">
          <a:solidFill>
            <a:schemeClr val="tx1"/>
          </a:solidFill>
          <a:latin typeface="+mn-lt"/>
          <a:ea typeface="+mn-ea"/>
        </a:defRPr>
      </a:lvl9pPr>
    </p:bodyStyle>
    <p:otherStyle>
      <a:defPPr>
        <a:defRPr lang="de-DE"/>
      </a:defPPr>
      <a:lvl1pPr marL="0" algn="l" defTabSz="408097" rtl="0" eaLnBrk="1" latinLnBrk="0" hangingPunct="1">
        <a:defRPr sz="1600" kern="1200">
          <a:solidFill>
            <a:schemeClr val="tx1"/>
          </a:solidFill>
          <a:latin typeface="+mn-lt"/>
          <a:ea typeface="+mn-ea"/>
          <a:cs typeface="+mn-cs"/>
        </a:defRPr>
      </a:lvl1pPr>
      <a:lvl2pPr marL="408097" algn="l" defTabSz="408097" rtl="0" eaLnBrk="1" latinLnBrk="0" hangingPunct="1">
        <a:defRPr sz="1600" kern="1200">
          <a:solidFill>
            <a:schemeClr val="tx1"/>
          </a:solidFill>
          <a:latin typeface="+mn-lt"/>
          <a:ea typeface="+mn-ea"/>
          <a:cs typeface="+mn-cs"/>
        </a:defRPr>
      </a:lvl2pPr>
      <a:lvl3pPr marL="816193" algn="l" defTabSz="408097" rtl="0" eaLnBrk="1" latinLnBrk="0" hangingPunct="1">
        <a:defRPr sz="1600" kern="1200">
          <a:solidFill>
            <a:schemeClr val="tx1"/>
          </a:solidFill>
          <a:latin typeface="+mn-lt"/>
          <a:ea typeface="+mn-ea"/>
          <a:cs typeface="+mn-cs"/>
        </a:defRPr>
      </a:lvl3pPr>
      <a:lvl4pPr marL="1224290" algn="l" defTabSz="408097" rtl="0" eaLnBrk="1" latinLnBrk="0" hangingPunct="1">
        <a:defRPr sz="1600" kern="1200">
          <a:solidFill>
            <a:schemeClr val="tx1"/>
          </a:solidFill>
          <a:latin typeface="+mn-lt"/>
          <a:ea typeface="+mn-ea"/>
          <a:cs typeface="+mn-cs"/>
        </a:defRPr>
      </a:lvl4pPr>
      <a:lvl5pPr marL="1632387" algn="l" defTabSz="408097" rtl="0" eaLnBrk="1" latinLnBrk="0" hangingPunct="1">
        <a:defRPr sz="1600" kern="1200">
          <a:solidFill>
            <a:schemeClr val="tx1"/>
          </a:solidFill>
          <a:latin typeface="+mn-lt"/>
          <a:ea typeface="+mn-ea"/>
          <a:cs typeface="+mn-cs"/>
        </a:defRPr>
      </a:lvl5pPr>
      <a:lvl6pPr marL="2040484" algn="l" defTabSz="408097" rtl="0" eaLnBrk="1" latinLnBrk="0" hangingPunct="1">
        <a:defRPr sz="1600" kern="1200">
          <a:solidFill>
            <a:schemeClr val="tx1"/>
          </a:solidFill>
          <a:latin typeface="+mn-lt"/>
          <a:ea typeface="+mn-ea"/>
          <a:cs typeface="+mn-cs"/>
        </a:defRPr>
      </a:lvl6pPr>
      <a:lvl7pPr marL="2448580" algn="l" defTabSz="408097" rtl="0" eaLnBrk="1" latinLnBrk="0" hangingPunct="1">
        <a:defRPr sz="1600" kern="1200">
          <a:solidFill>
            <a:schemeClr val="tx1"/>
          </a:solidFill>
          <a:latin typeface="+mn-lt"/>
          <a:ea typeface="+mn-ea"/>
          <a:cs typeface="+mn-cs"/>
        </a:defRPr>
      </a:lvl7pPr>
      <a:lvl8pPr marL="2856677" algn="l" defTabSz="408097" rtl="0" eaLnBrk="1" latinLnBrk="0" hangingPunct="1">
        <a:defRPr sz="1600" kern="1200">
          <a:solidFill>
            <a:schemeClr val="tx1"/>
          </a:solidFill>
          <a:latin typeface="+mn-lt"/>
          <a:ea typeface="+mn-ea"/>
          <a:cs typeface="+mn-cs"/>
        </a:defRPr>
      </a:lvl8pPr>
      <a:lvl9pPr marL="3264774" algn="l" defTabSz="408097"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hyperlink" Target="mailto:social@leica-camera.co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hyperlink" Target="https://s.leica-camera.co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32.xml"/><Relationship Id="rId13" Type="http://schemas.openxmlformats.org/officeDocument/2006/relationships/slide" Target="slide46.xml"/><Relationship Id="rId3" Type="http://schemas.openxmlformats.org/officeDocument/2006/relationships/slide" Target="slide24.xml"/><Relationship Id="rId7" Type="http://schemas.openxmlformats.org/officeDocument/2006/relationships/slide" Target="slide20.xml"/><Relationship Id="rId12" Type="http://schemas.openxmlformats.org/officeDocument/2006/relationships/slide" Target="slide27.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49.xml"/><Relationship Id="rId11" Type="http://schemas.openxmlformats.org/officeDocument/2006/relationships/slide" Target="slide36.xml"/><Relationship Id="rId5" Type="http://schemas.openxmlformats.org/officeDocument/2006/relationships/slide" Target="slide6.xml"/><Relationship Id="rId15" Type="http://schemas.openxmlformats.org/officeDocument/2006/relationships/slide" Target="slide30.xml"/><Relationship Id="rId10" Type="http://schemas.openxmlformats.org/officeDocument/2006/relationships/slide" Target="slide57.xml"/><Relationship Id="rId4" Type="http://schemas.openxmlformats.org/officeDocument/2006/relationships/slide" Target="slide9.xml"/><Relationship Id="rId9" Type="http://schemas.openxmlformats.org/officeDocument/2006/relationships/slide" Target="slide55.xml"/><Relationship Id="rId14" Type="http://schemas.openxmlformats.org/officeDocument/2006/relationships/slide" Target="slide43.xml"/></Relationships>
</file>

<file path=ppt/slides/_rels/slide20.xml.rels><?xml version="1.0" encoding="UTF-8" standalone="yes"?>
<Relationships xmlns="http://schemas.openxmlformats.org/package/2006/relationships"><Relationship Id="rId3" Type="http://schemas.openxmlformats.org/officeDocument/2006/relationships/hyperlink" Target="https://tagboard.co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business.facebook.com/hashtag/leicasl?source=feed_text&amp;story_id=10153696654762735"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bit.ly/2hNsF8P"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https://www.facebook.com/ALEXCOGHE/" TargetMode="External"/><Relationship Id="rId13" Type="http://schemas.openxmlformats.org/officeDocument/2006/relationships/hyperlink" Target="https://www.instagram.com/leicacraft/?hl=en" TargetMode="External"/><Relationship Id="rId18" Type="http://schemas.openxmlformats.org/officeDocument/2006/relationships/hyperlink" Target="https://www.instagram.com/paulripke/" TargetMode="External"/><Relationship Id="rId3" Type="http://schemas.openxmlformats.org/officeDocument/2006/relationships/hyperlink" Target="http://www.overgaard.dk/" TargetMode="External"/><Relationship Id="rId7" Type="http://schemas.openxmlformats.org/officeDocument/2006/relationships/hyperlink" Target="https://twitter.com/stevehuffphotos" TargetMode="External"/><Relationship Id="rId12" Type="http://schemas.openxmlformats.org/officeDocument/2006/relationships/hyperlink" Target="http://lavidaleica.com/" TargetMode="External"/><Relationship Id="rId17" Type="http://schemas.openxmlformats.org/officeDocument/2006/relationships/hyperlink" Target="https://www.instagram.com/firsthandaccount/" TargetMode="External"/><Relationship Id="rId2" Type="http://schemas.openxmlformats.org/officeDocument/2006/relationships/hyperlink" Target="https://extranet.leica-camera.com/index.php/s/cX5Pcv01YR10Kfp" TargetMode="External"/><Relationship Id="rId16" Type="http://schemas.openxmlformats.org/officeDocument/2006/relationships/hyperlink" Target="https://www.instagram.com/fliickman/" TargetMode="External"/><Relationship Id="rId1" Type="http://schemas.openxmlformats.org/officeDocument/2006/relationships/slideLayout" Target="../slideLayouts/slideLayout2.xml"/><Relationship Id="rId6" Type="http://schemas.openxmlformats.org/officeDocument/2006/relationships/hyperlink" Target="https://www.facebook.com/stevehuffphoto/" TargetMode="External"/><Relationship Id="rId11" Type="http://schemas.openxmlformats.org/officeDocument/2006/relationships/hyperlink" Target="https://twitter.com/LeicaRumors" TargetMode="External"/><Relationship Id="rId5" Type="http://schemas.openxmlformats.org/officeDocument/2006/relationships/hyperlink" Target="https://www.facebook.com/birgit.krippner" TargetMode="External"/><Relationship Id="rId15" Type="http://schemas.openxmlformats.org/officeDocument/2006/relationships/hyperlink" Target="http://davidgensler.com/" TargetMode="External"/><Relationship Id="rId10" Type="http://schemas.openxmlformats.org/officeDocument/2006/relationships/hyperlink" Target="https://www.facebook.com/lrblog" TargetMode="External"/><Relationship Id="rId4" Type="http://schemas.openxmlformats.org/officeDocument/2006/relationships/hyperlink" Target="https://www.instagram.com/thorstenovergaard/" TargetMode="External"/><Relationship Id="rId9" Type="http://schemas.openxmlformats.org/officeDocument/2006/relationships/hyperlink" Target="https://www.facebook.com/mexicanamagazine/" TargetMode="External"/><Relationship Id="rId14" Type="http://schemas.openxmlformats.org/officeDocument/2006/relationships/hyperlink" Target="https://www.instagram.com/kameracraft/"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mailto:Christoph.Hillgaertner@leica-camera.com"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hyperlink" Target="https://extranet.leica-camera.com/index.php/s/FdpxaBlQDn0fECj"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extranet.leica-camera.com/index.php/s/xdBNSNt7gTfONWm"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hyperlink" Target="https://www.facebook.com/policies/" TargetMode="External"/><Relationship Id="rId7" Type="http://schemas.openxmlformats.org/officeDocument/2006/relationships/hyperlink" Target="https://www.youtube.com/yt/policyandsafety/communityguidelines.html"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www.linkedin.com/legal/user-agreement" TargetMode="External"/><Relationship Id="rId5" Type="http://schemas.openxmlformats.org/officeDocument/2006/relationships/hyperlink" Target="https://help.instagram.com/478745558852511" TargetMode="External"/><Relationship Id="rId4" Type="http://schemas.openxmlformats.org/officeDocument/2006/relationships/hyperlink" Target="https://support.twitter.com/articles/18311"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makeawebsitehub.com/social-media-image-sizes-cheat-sheet/"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dict.cc/englisch-deutsch/four-eye-principle.html" TargetMode="External"/><Relationship Id="rId2" Type="http://schemas.openxmlformats.org/officeDocument/2006/relationships/hyperlink" Target="mailto:ansgar.wehnge@leica-camera.com"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2"/>
          <p:cNvSpPr>
            <a:spLocks/>
          </p:cNvSpPr>
          <p:nvPr/>
        </p:nvSpPr>
        <p:spPr bwMode="auto">
          <a:xfrm>
            <a:off x="233363" y="234950"/>
            <a:ext cx="8677275" cy="4679950"/>
          </a:xfrm>
          <a:prstGeom prst="rect">
            <a:avLst/>
          </a:prstGeom>
          <a:solidFill>
            <a:srgbClr val="000000"/>
          </a:solidFill>
          <a:ln>
            <a:noFill/>
          </a:ln>
          <a:extLs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defTabSz="785813">
              <a:defRPr sz="1200">
                <a:solidFill>
                  <a:schemeClr val="tx1"/>
                </a:solidFill>
                <a:latin typeface="Arial" panose="020B0604020202020204" pitchFamily="34" charset="0"/>
                <a:ea typeface="MS PGothic" panose="020B0600070205080204" pitchFamily="34" charset="-128"/>
              </a:defRPr>
            </a:lvl1pPr>
            <a:lvl2pPr defTabSz="785813">
              <a:defRPr sz="1200">
                <a:solidFill>
                  <a:schemeClr val="tx1"/>
                </a:solidFill>
                <a:latin typeface="Arial" panose="020B0604020202020204" pitchFamily="34" charset="0"/>
                <a:ea typeface="MS PGothic" panose="020B0600070205080204" pitchFamily="34" charset="-128"/>
              </a:defRPr>
            </a:lvl2pPr>
            <a:lvl3pPr defTabSz="785813">
              <a:defRPr sz="1200">
                <a:solidFill>
                  <a:schemeClr val="tx1"/>
                </a:solidFill>
                <a:latin typeface="Arial" panose="020B0604020202020204" pitchFamily="34" charset="0"/>
                <a:ea typeface="MS PGothic" panose="020B0600070205080204" pitchFamily="34" charset="-128"/>
              </a:defRPr>
            </a:lvl3pPr>
            <a:lvl4pPr defTabSz="785813">
              <a:defRPr sz="1200">
                <a:solidFill>
                  <a:schemeClr val="tx1"/>
                </a:solidFill>
                <a:latin typeface="Arial" panose="020B0604020202020204" pitchFamily="34" charset="0"/>
                <a:ea typeface="MS PGothic" panose="020B0600070205080204" pitchFamily="34" charset="-128"/>
              </a:defRPr>
            </a:lvl4pPr>
            <a:lvl5pPr defTabSz="785813">
              <a:defRPr sz="1200">
                <a:solidFill>
                  <a:schemeClr val="tx1"/>
                </a:solidFill>
                <a:latin typeface="Arial" panose="020B0604020202020204" pitchFamily="34" charset="0"/>
                <a:ea typeface="MS PGothic" panose="020B0600070205080204" pitchFamily="34" charset="-128"/>
              </a:defRPr>
            </a:lvl5pPr>
            <a:lvl6pPr marL="2089150" indent="196850" defTabSz="78581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6pPr>
            <a:lvl7pPr marL="2546350" indent="196850" defTabSz="78581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7pPr>
            <a:lvl8pPr marL="3003550" indent="196850" defTabSz="78581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8pPr>
            <a:lvl9pPr marL="3460750" indent="196850" defTabSz="78581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1" hangingPunct="1"/>
            <a:endParaRPr lang="en-GB" altLang="de-DE" sz="1600"/>
          </a:p>
        </p:txBody>
      </p:sp>
      <p:sp>
        <p:nvSpPr>
          <p:cNvPr id="15" name="Rectangle 13"/>
          <p:cNvSpPr>
            <a:spLocks noChangeArrowheads="1"/>
          </p:cNvSpPr>
          <p:nvPr/>
        </p:nvSpPr>
        <p:spPr bwMode="auto">
          <a:xfrm>
            <a:off x="0" y="1763713"/>
            <a:ext cx="9145588" cy="1620837"/>
          </a:xfrm>
          <a:prstGeom prst="rect">
            <a:avLst/>
          </a:prstGeom>
          <a:solidFill>
            <a:srgbClr val="292929"/>
          </a:solidFill>
          <a:ln w="9525">
            <a:solidFill>
              <a:srgbClr val="292929">
                <a:alpha val="62000"/>
              </a:srgb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90" tIns="45695" rIns="91390" bIns="45695" anchor="ctr"/>
          <a:lstStyle/>
          <a:p>
            <a:pPr>
              <a:defRPr/>
            </a:pPr>
            <a:endParaRPr lang="de-DE">
              <a:ea typeface="ＭＳ Ｐゴシック" panose="020B0600070205080204" pitchFamily="34" charset="-128"/>
            </a:endParaRPr>
          </a:p>
        </p:txBody>
      </p:sp>
      <p:pic>
        <p:nvPicPr>
          <p:cNvPr id="5124" name="Picture 14" descr="Leica_ CMY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575" y="2393950"/>
            <a:ext cx="3603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5"/>
          <p:cNvSpPr txBox="1">
            <a:spLocks noChangeArrowheads="1"/>
          </p:cNvSpPr>
          <p:nvPr/>
        </p:nvSpPr>
        <p:spPr bwMode="auto">
          <a:xfrm>
            <a:off x="1277938" y="2257425"/>
            <a:ext cx="7553325" cy="117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70634" tIns="35318" rIns="70634" bIns="35318">
            <a:spAutoFit/>
          </a:bodyPr>
          <a:lstStyle>
            <a:lvl1pPr defTabSz="792163">
              <a:defRPr sz="2400">
                <a:solidFill>
                  <a:schemeClr val="tx1"/>
                </a:solidFill>
                <a:latin typeface="Times" charset="0"/>
                <a:ea typeface="ＭＳ Ｐゴシック" charset="0"/>
              </a:defRPr>
            </a:lvl1pPr>
            <a:lvl2pPr marL="395288" defTabSz="792163">
              <a:defRPr sz="2400">
                <a:solidFill>
                  <a:schemeClr val="tx1"/>
                </a:solidFill>
                <a:latin typeface="Times" charset="0"/>
                <a:ea typeface="ＭＳ Ｐゴシック" charset="0"/>
              </a:defRPr>
            </a:lvl2pPr>
            <a:lvl3pPr marL="792163" defTabSz="792163">
              <a:defRPr sz="2400">
                <a:solidFill>
                  <a:schemeClr val="tx1"/>
                </a:solidFill>
                <a:latin typeface="Times" charset="0"/>
                <a:ea typeface="ＭＳ Ｐゴシック" charset="0"/>
              </a:defRPr>
            </a:lvl3pPr>
            <a:lvl4pPr marL="1187450" defTabSz="792163">
              <a:defRPr sz="2400">
                <a:solidFill>
                  <a:schemeClr val="tx1"/>
                </a:solidFill>
                <a:latin typeface="Times" charset="0"/>
                <a:ea typeface="ＭＳ Ｐゴシック" charset="0"/>
              </a:defRPr>
            </a:lvl4pPr>
            <a:lvl5pPr marL="1584325" defTabSz="792163">
              <a:defRPr sz="2400">
                <a:solidFill>
                  <a:schemeClr val="tx1"/>
                </a:solidFill>
                <a:latin typeface="Times" charset="0"/>
                <a:ea typeface="ＭＳ Ｐゴシック" charset="0"/>
              </a:defRPr>
            </a:lvl5pPr>
            <a:lvl6pPr marL="2041525" defTabSz="792163" eaLnBrk="0" fontAlgn="base" hangingPunct="0">
              <a:spcBef>
                <a:spcPct val="0"/>
              </a:spcBef>
              <a:spcAft>
                <a:spcPct val="0"/>
              </a:spcAft>
              <a:defRPr sz="2400">
                <a:solidFill>
                  <a:schemeClr val="tx1"/>
                </a:solidFill>
                <a:latin typeface="Times" charset="0"/>
                <a:ea typeface="ＭＳ Ｐゴシック" charset="0"/>
              </a:defRPr>
            </a:lvl6pPr>
            <a:lvl7pPr marL="2498725" defTabSz="792163" eaLnBrk="0" fontAlgn="base" hangingPunct="0">
              <a:spcBef>
                <a:spcPct val="0"/>
              </a:spcBef>
              <a:spcAft>
                <a:spcPct val="0"/>
              </a:spcAft>
              <a:defRPr sz="2400">
                <a:solidFill>
                  <a:schemeClr val="tx1"/>
                </a:solidFill>
                <a:latin typeface="Times" charset="0"/>
                <a:ea typeface="ＭＳ Ｐゴシック" charset="0"/>
              </a:defRPr>
            </a:lvl7pPr>
            <a:lvl8pPr marL="2955925" defTabSz="792163" eaLnBrk="0" fontAlgn="base" hangingPunct="0">
              <a:spcBef>
                <a:spcPct val="0"/>
              </a:spcBef>
              <a:spcAft>
                <a:spcPct val="0"/>
              </a:spcAft>
              <a:defRPr sz="2400">
                <a:solidFill>
                  <a:schemeClr val="tx1"/>
                </a:solidFill>
                <a:latin typeface="Times" charset="0"/>
                <a:ea typeface="ＭＳ Ｐゴシック" charset="0"/>
              </a:defRPr>
            </a:lvl8pPr>
            <a:lvl9pPr marL="3413125" defTabSz="792163"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lnSpc>
                <a:spcPts val="1852"/>
              </a:lnSpc>
              <a:spcBef>
                <a:spcPct val="50000"/>
              </a:spcBef>
              <a:defRPr/>
            </a:pPr>
            <a:r>
              <a:rPr lang="de-DE" sz="2300" b="1" dirty="0">
                <a:solidFill>
                  <a:schemeClr val="bg1"/>
                </a:solidFill>
                <a:latin typeface="CorpoS" charset="0"/>
              </a:rPr>
              <a:t>Leica </a:t>
            </a:r>
            <a:r>
              <a:rPr lang="de-DE" sz="2300" b="1" dirty="0" err="1">
                <a:solidFill>
                  <a:schemeClr val="bg1"/>
                </a:solidFill>
                <a:latin typeface="CorpoS" charset="0"/>
              </a:rPr>
              <a:t>Social</a:t>
            </a:r>
            <a:r>
              <a:rPr lang="de-DE" sz="2300" b="1" dirty="0">
                <a:solidFill>
                  <a:schemeClr val="bg1"/>
                </a:solidFill>
                <a:latin typeface="CorpoS" charset="0"/>
              </a:rPr>
              <a:t> Media Guidelines</a:t>
            </a:r>
          </a:p>
          <a:p>
            <a:pPr eaLnBrk="1" hangingPunct="1">
              <a:lnSpc>
                <a:spcPts val="1852"/>
              </a:lnSpc>
              <a:spcBef>
                <a:spcPct val="50000"/>
              </a:spcBef>
              <a:defRPr/>
            </a:pPr>
            <a:r>
              <a:rPr lang="de-DE" sz="2000" dirty="0">
                <a:solidFill>
                  <a:schemeClr val="bg1"/>
                </a:solidFill>
                <a:latin typeface="CorpoS" charset="0"/>
              </a:rPr>
              <a:t>Wetzlar, June 2019</a:t>
            </a:r>
          </a:p>
          <a:p>
            <a:pPr eaLnBrk="1" hangingPunct="1">
              <a:spcBef>
                <a:spcPct val="50000"/>
              </a:spcBef>
              <a:defRPr/>
            </a:pPr>
            <a:endParaRPr lang="de-DE" sz="2000" dirty="0">
              <a:solidFill>
                <a:schemeClr val="bg1"/>
              </a:solidFill>
              <a:latin typeface="CorpoS" charset="0"/>
            </a:endParaRPr>
          </a:p>
        </p:txBody>
      </p:sp>
      <p:sp>
        <p:nvSpPr>
          <p:cNvPr id="5126" name="Foliennummernplatzhalt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Seite </a:t>
            </a:r>
            <a:fld id="{65FA76CD-9CDA-479F-ADC0-97E7BC6119B0}" type="slidenum">
              <a:rPr lang="de-DE" altLang="de-DE" sz="800" smtClean="0"/>
              <a:pPr>
                <a:lnSpc>
                  <a:spcPct val="100000"/>
                </a:lnSpc>
                <a:spcBef>
                  <a:spcPct val="0"/>
                </a:spcBef>
                <a:spcAft>
                  <a:spcPct val="0"/>
                </a:spcAft>
                <a:buSzTx/>
                <a:buFontTx/>
                <a:buNone/>
              </a:pPr>
              <a:t>1</a:t>
            </a:fld>
            <a:r>
              <a:rPr lang="de-DE" altLang="de-DE" sz="800"/>
              <a:t> | 01.03.2010 | Thema der Präsentation, CorpoS fett, 8 pt, schwarz</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el 1"/>
          <p:cNvSpPr>
            <a:spLocks noGrp="1"/>
          </p:cNvSpPr>
          <p:nvPr>
            <p:ph type="title"/>
          </p:nvPr>
        </p:nvSpPr>
        <p:spPr>
          <a:xfrm>
            <a:off x="1042988" y="339725"/>
            <a:ext cx="7531100" cy="579438"/>
          </a:xfrm>
        </p:spPr>
        <p:txBody>
          <a:bodyPr/>
          <a:lstStyle/>
          <a:p>
            <a:r>
              <a:rPr lang="de-DE" altLang="de-DE">
                <a:latin typeface="CorporateS-Regular"/>
                <a:ea typeface="CorporateS-Regular"/>
                <a:cs typeface="CorporateS-Regular"/>
              </a:rPr>
              <a:t>Leica Logo | Application</a:t>
            </a:r>
          </a:p>
        </p:txBody>
      </p:sp>
      <p:sp>
        <p:nvSpPr>
          <p:cNvPr id="12" name="Titel 1"/>
          <p:cNvSpPr txBox="1">
            <a:spLocks/>
          </p:cNvSpPr>
          <p:nvPr/>
        </p:nvSpPr>
        <p:spPr bwMode="auto">
          <a:xfrm>
            <a:off x="695325" y="1404938"/>
            <a:ext cx="3589338" cy="57943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lnSpc>
                <a:spcPct val="100000"/>
              </a:lnSpc>
              <a:defRPr/>
            </a:pPr>
            <a:r>
              <a:rPr lang="de-DE" b="1" kern="0" dirty="0">
                <a:ea typeface="CorporateS-Regular" charset="0"/>
                <a:cs typeface="CorporateS-Regular" charset="0"/>
              </a:rPr>
              <a:t>The Leica Logo – Golden Rules</a:t>
            </a:r>
          </a:p>
          <a:p>
            <a:pPr>
              <a:lnSpc>
                <a:spcPct val="100000"/>
              </a:lnSpc>
              <a:defRPr/>
            </a:pPr>
            <a:endParaRPr lang="de-DE" sz="1000" kern="0" dirty="0">
              <a:latin typeface="CorporateS-Light" charset="0"/>
              <a:ea typeface="CorporateS-Light" charset="0"/>
              <a:cs typeface="CorporateS-Light" charset="0"/>
            </a:endParaRPr>
          </a:p>
          <a:p>
            <a:pPr>
              <a:lnSpc>
                <a:spcPct val="100000"/>
              </a:lnSpc>
              <a:defRPr/>
            </a:pPr>
            <a:endParaRPr lang="de-DE" sz="1000" kern="0" dirty="0">
              <a:latin typeface="CorporateS-Light" charset="0"/>
              <a:ea typeface="CorporateS-Light" charset="0"/>
              <a:cs typeface="CorporateS-Light" charset="0"/>
            </a:endParaRPr>
          </a:p>
        </p:txBody>
      </p:sp>
      <p:sp>
        <p:nvSpPr>
          <p:cNvPr id="15" name="Titel 1"/>
          <p:cNvSpPr txBox="1">
            <a:spLocks/>
          </p:cNvSpPr>
          <p:nvPr/>
        </p:nvSpPr>
        <p:spPr bwMode="auto">
          <a:xfrm>
            <a:off x="682625" y="1909763"/>
            <a:ext cx="3529013" cy="80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lnSpc>
                <a:spcPct val="100000"/>
              </a:lnSpc>
              <a:defRPr/>
            </a:pPr>
            <a:r>
              <a:rPr lang="de-DE" sz="1000" b="1" kern="0" dirty="0" err="1">
                <a:latin typeface="+mn-lt"/>
                <a:ea typeface="CorporateS-Light" charset="0"/>
                <a:cs typeface="CorporateS-Light" charset="0"/>
              </a:rPr>
              <a:t>Is</a:t>
            </a:r>
            <a:r>
              <a:rPr lang="de-DE" sz="1000" b="1" kern="0" dirty="0">
                <a:latin typeface="+mn-lt"/>
                <a:ea typeface="CorporateS-Light" charset="0"/>
                <a:cs typeface="CorporateS-Light" charset="0"/>
              </a:rPr>
              <a:t> </a:t>
            </a:r>
            <a:r>
              <a:rPr lang="de-DE" sz="1000" b="1" kern="0" dirty="0" err="1">
                <a:latin typeface="+mn-lt"/>
                <a:ea typeface="CorporateS-Light" charset="0"/>
                <a:cs typeface="CorporateS-Light" charset="0"/>
              </a:rPr>
              <a:t>used</a:t>
            </a:r>
            <a:r>
              <a:rPr lang="de-DE" sz="1000" b="1" kern="0" dirty="0">
                <a:latin typeface="+mn-lt"/>
                <a:ea typeface="CorporateS-Light" charset="0"/>
                <a:cs typeface="CorporateS-Light" charset="0"/>
              </a:rPr>
              <a:t> </a:t>
            </a:r>
            <a:r>
              <a:rPr lang="de-DE" sz="1000" b="1" kern="0" dirty="0" err="1">
                <a:latin typeface="+mn-lt"/>
                <a:ea typeface="CorporateS-Light" charset="0"/>
                <a:cs typeface="CorporateS-Light" charset="0"/>
              </a:rPr>
              <a:t>as</a:t>
            </a:r>
            <a:r>
              <a:rPr lang="de-DE" sz="1000" b="1" kern="0" dirty="0">
                <a:latin typeface="+mn-lt"/>
                <a:ea typeface="CorporateS-Light" charset="0"/>
                <a:cs typeface="CorporateS-Light" charset="0"/>
              </a:rPr>
              <a:t> </a:t>
            </a:r>
            <a:r>
              <a:rPr lang="en-GB" sz="1000" b="1" kern="0" dirty="0">
                <a:latin typeface="+mn-lt"/>
                <a:ea typeface="CorporateS-Light" charset="0"/>
                <a:cs typeface="CorporateS-Light" charset="0"/>
              </a:rPr>
              <a:t>Channel Icon on Leica Social Media Channels:</a:t>
            </a:r>
          </a:p>
          <a:p>
            <a:pPr>
              <a:lnSpc>
                <a:spcPct val="100000"/>
              </a:lnSpc>
              <a:defRPr/>
            </a:pPr>
            <a:r>
              <a:rPr lang="en-GB" sz="1000" kern="0" dirty="0">
                <a:latin typeface="+mn-lt"/>
                <a:ea typeface="CorporateS-Light" charset="0"/>
                <a:cs typeface="CorporateS-Light" charset="0"/>
              </a:rPr>
              <a:t>All Leica markets must use the same Leica logo as the global channels. Customized country-specific logos are not applicable in order to give all Leica channels a streamlined, official appearance and recognition value. Do not change the design or colour of the Leica logo in any way</a:t>
            </a:r>
            <a:r>
              <a:rPr lang="en-US" sz="1000" kern="0" dirty="0">
                <a:latin typeface="+mn-lt"/>
                <a:ea typeface="CorporateS-Light" charset="0"/>
                <a:cs typeface="CorporateS-Light" charset="0"/>
              </a:rPr>
              <a:t>. Only use the red version of the Leica logo.</a:t>
            </a:r>
            <a:endParaRPr lang="en-GB" sz="1000" kern="0" dirty="0">
              <a:latin typeface="+mn-lt"/>
              <a:ea typeface="CorporateS-Light" charset="0"/>
              <a:cs typeface="CorporateS-Light" charset="0"/>
            </a:endParaRPr>
          </a:p>
          <a:p>
            <a:pPr>
              <a:lnSpc>
                <a:spcPct val="100000"/>
              </a:lnSpc>
              <a:defRPr/>
            </a:pPr>
            <a:endParaRPr lang="en-GB" sz="1000" kern="0" dirty="0">
              <a:latin typeface="+mn-lt"/>
              <a:ea typeface="CorporateS-Light" charset="0"/>
              <a:cs typeface="CorporateS-Light" charset="0"/>
            </a:endParaRPr>
          </a:p>
          <a:p>
            <a:pPr>
              <a:lnSpc>
                <a:spcPct val="100000"/>
              </a:lnSpc>
              <a:defRPr/>
            </a:pPr>
            <a:r>
              <a:rPr lang="en-GB" sz="1000" b="1" kern="0" dirty="0">
                <a:latin typeface="+mn-lt"/>
                <a:ea typeface="CorporateS-Light" charset="0"/>
                <a:cs typeface="CorporateS-Light" charset="0"/>
              </a:rPr>
              <a:t>On Social Media Post Graphics:</a:t>
            </a:r>
          </a:p>
          <a:p>
            <a:pPr>
              <a:lnSpc>
                <a:spcPct val="100000"/>
              </a:lnSpc>
              <a:defRPr/>
            </a:pPr>
            <a:r>
              <a:rPr lang="en-GB" sz="1000" kern="0" dirty="0">
                <a:latin typeface="+mn-lt"/>
                <a:ea typeface="CorporateS-Light" charset="0"/>
                <a:cs typeface="CorporateS-Light" charset="0"/>
              </a:rPr>
              <a:t>Leica logo icons are never to be placed on post graphics.</a:t>
            </a:r>
          </a:p>
          <a:p>
            <a:pPr>
              <a:lnSpc>
                <a:spcPct val="100000"/>
              </a:lnSpc>
              <a:defRPr/>
            </a:pPr>
            <a:endParaRPr lang="en-GB" sz="1000" kern="0" dirty="0">
              <a:latin typeface="CorporateS-Light" charset="0"/>
              <a:ea typeface="CorporateS-Light" charset="0"/>
              <a:cs typeface="CorporateS-Light" charset="0"/>
            </a:endParaRPr>
          </a:p>
        </p:txBody>
      </p:sp>
      <p:sp>
        <p:nvSpPr>
          <p:cNvPr id="19461"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46B85282-50F0-470C-9C45-572631617C08}" type="slidenum">
              <a:rPr lang="de-DE" altLang="de-DE" sz="800" smtClean="0"/>
              <a:pPr>
                <a:lnSpc>
                  <a:spcPct val="100000"/>
                </a:lnSpc>
                <a:spcBef>
                  <a:spcPct val="0"/>
                </a:spcBef>
                <a:spcAft>
                  <a:spcPct val="0"/>
                </a:spcAft>
                <a:buSzTx/>
                <a:buFontTx/>
                <a:buNone/>
              </a:pPr>
              <a:t>10</a:t>
            </a:fld>
            <a:r>
              <a:rPr lang="de-DE" altLang="de-DE" sz="800"/>
              <a:t> </a:t>
            </a:r>
          </a:p>
        </p:txBody>
      </p:sp>
      <p:pic>
        <p:nvPicPr>
          <p:cNvPr id="19462" name="Grafi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1414463"/>
            <a:ext cx="2700338" cy="27003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feld 1"/>
          <p:cNvSpPr txBox="1"/>
          <p:nvPr/>
        </p:nvSpPr>
        <p:spPr>
          <a:xfrm rot="19199065">
            <a:off x="1255713" y="1833563"/>
            <a:ext cx="1920875" cy="460375"/>
          </a:xfrm>
          <a:prstGeom prst="rect">
            <a:avLst/>
          </a:prstGeom>
          <a:solidFill>
            <a:schemeClr val="accent2"/>
          </a:solidFill>
          <a:ln>
            <a:solidFill>
              <a:schemeClr val="bg2">
                <a:lumMod val="75000"/>
              </a:schemeClr>
            </a:solidFill>
          </a:ln>
        </p:spPr>
        <p:txBody>
          <a:bodyPr>
            <a:spAutoFit/>
          </a:bodyPr>
          <a:lstStyle/>
          <a:p>
            <a:pPr>
              <a:defRPr/>
            </a:pPr>
            <a:r>
              <a:rPr lang="de-DE" sz="2400" b="1" dirty="0"/>
              <a:t>TBD </a:t>
            </a:r>
            <a:r>
              <a:rPr lang="de-DE" sz="2400" b="1" dirty="0" err="1"/>
              <a:t>by</a:t>
            </a:r>
            <a:r>
              <a:rPr lang="de-DE" sz="2400" b="1" dirty="0"/>
              <a:t> </a:t>
            </a:r>
            <a:r>
              <a:rPr lang="de-DE" sz="2400" b="1" dirty="0" err="1"/>
              <a:t>Hilli</a:t>
            </a:r>
            <a:r>
              <a:rPr lang="de-DE" sz="2400" b="1" dirty="0"/>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33463" y="355600"/>
            <a:ext cx="7531100" cy="579438"/>
          </a:xfrm>
        </p:spPr>
        <p:txBody>
          <a:bodyPr/>
          <a:lstStyle/>
          <a:p>
            <a:pPr>
              <a:defRPr/>
            </a:pPr>
            <a:r>
              <a:rPr lang="de-DE" dirty="0" err="1">
                <a:latin typeface="+mn-lt"/>
                <a:ea typeface="+mj-ea"/>
              </a:rPr>
              <a:t>Social</a:t>
            </a:r>
            <a:r>
              <a:rPr lang="de-DE" dirty="0">
                <a:latin typeface="+mn-lt"/>
                <a:ea typeface="+mj-ea"/>
              </a:rPr>
              <a:t> Media Presence | Facebook</a:t>
            </a:r>
          </a:p>
        </p:txBody>
      </p:sp>
      <p:sp>
        <p:nvSpPr>
          <p:cNvPr id="4" name="Foliennummernplatzhalter 3"/>
          <p:cNvSpPr>
            <a:spLocks noGrp="1"/>
          </p:cNvSpPr>
          <p:nvPr>
            <p:ph type="sldNum" sz="quarter" idx="10"/>
          </p:nvPr>
        </p:nvSpPr>
        <p:spPr/>
        <p:txBody>
          <a:bodyPr/>
          <a:lstStyle/>
          <a:p>
            <a:pPr>
              <a:defRPr/>
            </a:pPr>
            <a:r>
              <a:rPr lang="de-DE" dirty="0">
                <a:latin typeface="+mn-lt"/>
              </a:rPr>
              <a:t>			 Leica Social Media Guidelines	                                 	 Page </a:t>
            </a:r>
            <a:fld id="{86C20275-6900-4F8F-A197-68B845404D2E}" type="slidenum">
              <a:rPr lang="de-DE">
                <a:latin typeface="+mn-lt"/>
              </a:rPr>
              <a:pPr>
                <a:defRPr/>
              </a:pPr>
              <a:t>11</a:t>
            </a:fld>
            <a:r>
              <a:rPr lang="de-DE" dirty="0">
                <a:latin typeface="+mn-lt"/>
              </a:rPr>
              <a:t> </a:t>
            </a:r>
          </a:p>
        </p:txBody>
      </p:sp>
      <p:sp>
        <p:nvSpPr>
          <p:cNvPr id="6" name="Titel 1"/>
          <p:cNvSpPr txBox="1">
            <a:spLocks/>
          </p:cNvSpPr>
          <p:nvPr/>
        </p:nvSpPr>
        <p:spPr bwMode="auto">
          <a:xfrm>
            <a:off x="604838" y="1131888"/>
            <a:ext cx="2095500" cy="34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defRPr/>
            </a:pPr>
            <a:r>
              <a:rPr lang="de-DE" sz="1200" b="1" dirty="0" err="1">
                <a:latin typeface="+mn-lt"/>
              </a:rPr>
              <a:t>Posting</a:t>
            </a:r>
            <a:r>
              <a:rPr lang="de-DE" sz="1200" b="1" dirty="0">
                <a:latin typeface="+mn-lt"/>
              </a:rPr>
              <a:t> </a:t>
            </a:r>
            <a:r>
              <a:rPr lang="de-DE" sz="1200" b="1" dirty="0" err="1">
                <a:latin typeface="+mn-lt"/>
              </a:rPr>
              <a:t>Interval</a:t>
            </a:r>
            <a:r>
              <a:rPr lang="de-DE" sz="1200" b="1" dirty="0">
                <a:latin typeface="+mn-lt"/>
              </a:rPr>
              <a:t> Recommended</a:t>
            </a:r>
            <a:endParaRPr lang="de-DE" sz="1200" b="1" kern="0" dirty="0">
              <a:latin typeface="+mn-lt"/>
              <a:ea typeface="CorporateS-Regular" charset="0"/>
              <a:cs typeface="CorporateS-Regular" charset="0"/>
            </a:endParaRPr>
          </a:p>
        </p:txBody>
      </p:sp>
      <p:cxnSp>
        <p:nvCxnSpPr>
          <p:cNvPr id="11" name="Gerade Verbindung 38"/>
          <p:cNvCxnSpPr/>
          <p:nvPr/>
        </p:nvCxnSpPr>
        <p:spPr bwMode="auto">
          <a:xfrm>
            <a:off x="539750" y="2414588"/>
            <a:ext cx="3027363" cy="0"/>
          </a:xfrm>
          <a:prstGeom prst="line">
            <a:avLst/>
          </a:prstGeom>
          <a:solidFill>
            <a:schemeClr val="bg1"/>
          </a:solidFill>
          <a:ln w="3175" cap="flat" cmpd="sng" algn="ctr">
            <a:solidFill>
              <a:srgbClr val="9999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 name="Textfeld 2"/>
          <p:cNvSpPr txBox="1"/>
          <p:nvPr/>
        </p:nvSpPr>
        <p:spPr>
          <a:xfrm>
            <a:off x="493713" y="1622425"/>
            <a:ext cx="2955925" cy="430213"/>
          </a:xfrm>
          <a:prstGeom prst="rect">
            <a:avLst/>
          </a:prstGeom>
          <a:noFill/>
        </p:spPr>
        <p:txBody>
          <a:bodyPr>
            <a:spAutoFit/>
          </a:bodyPr>
          <a:lstStyle/>
          <a:p>
            <a:pPr marL="171450" indent="-171450">
              <a:buFont typeface="Arial" panose="020B0604020202020204" pitchFamily="34" charset="0"/>
              <a:buChar char="•"/>
              <a:defRPr/>
            </a:pPr>
            <a:r>
              <a:rPr lang="de-DE" sz="1050" dirty="0">
                <a:latin typeface="+mn-lt"/>
                <a:ea typeface="ＭＳ Ｐゴシック" panose="020B0600070205080204" pitchFamily="34" charset="-128"/>
              </a:rPr>
              <a:t>Not </a:t>
            </a:r>
            <a:r>
              <a:rPr lang="de-DE" sz="1050" dirty="0" err="1">
                <a:latin typeface="+mn-lt"/>
                <a:ea typeface="ＭＳ Ｐゴシック" panose="020B0600070205080204" pitchFamily="34" charset="-128"/>
              </a:rPr>
              <a:t>more</a:t>
            </a:r>
            <a:r>
              <a:rPr lang="de-DE" sz="1050" dirty="0">
                <a:latin typeface="+mn-lt"/>
                <a:ea typeface="ＭＳ Ｐゴシック" panose="020B0600070205080204" pitchFamily="34" charset="-128"/>
              </a:rPr>
              <a:t> </a:t>
            </a:r>
            <a:r>
              <a:rPr lang="de-DE" sz="1050" dirty="0" err="1">
                <a:latin typeface="+mn-lt"/>
                <a:ea typeface="ＭＳ Ｐゴシック" panose="020B0600070205080204" pitchFamily="34" charset="-128"/>
              </a:rPr>
              <a:t>than</a:t>
            </a:r>
            <a:r>
              <a:rPr lang="de-DE" sz="1050" dirty="0">
                <a:latin typeface="+mn-lt"/>
                <a:ea typeface="ＭＳ Ｐゴシック" panose="020B0600070205080204" pitchFamily="34" charset="-128"/>
              </a:rPr>
              <a:t> 2-3 </a:t>
            </a:r>
            <a:r>
              <a:rPr lang="de-DE" sz="1050" dirty="0" err="1">
                <a:latin typeface="+mn-lt"/>
                <a:ea typeface="ＭＳ Ｐゴシック" panose="020B0600070205080204" pitchFamily="34" charset="-128"/>
              </a:rPr>
              <a:t>posts</a:t>
            </a:r>
            <a:r>
              <a:rPr lang="de-DE" sz="1050" dirty="0">
                <a:latin typeface="+mn-lt"/>
                <a:ea typeface="ＭＳ Ｐゴシック" panose="020B0600070205080204" pitchFamily="34" charset="-128"/>
              </a:rPr>
              <a:t> per </a:t>
            </a:r>
            <a:r>
              <a:rPr lang="de-DE" sz="1050" dirty="0" err="1">
                <a:latin typeface="+mn-lt"/>
                <a:ea typeface="ＭＳ Ｐゴシック" panose="020B0600070205080204" pitchFamily="34" charset="-128"/>
              </a:rPr>
              <a:t>week</a:t>
            </a:r>
            <a:r>
              <a:rPr lang="de-DE" sz="1050" dirty="0">
                <a:latin typeface="+mn-lt"/>
                <a:ea typeface="ＭＳ Ｐゴシック" panose="020B0600070205080204" pitchFamily="34" charset="-128"/>
              </a:rPr>
              <a:t>, </a:t>
            </a:r>
            <a:r>
              <a:rPr lang="de-DE" sz="1050" dirty="0" err="1">
                <a:latin typeface="+mn-lt"/>
                <a:ea typeface="ＭＳ Ｐゴシック" panose="020B0600070205080204" pitchFamily="34" charset="-128"/>
              </a:rPr>
              <a:t>pushed</a:t>
            </a:r>
            <a:r>
              <a:rPr lang="de-DE" sz="1050" dirty="0">
                <a:latin typeface="+mn-lt"/>
                <a:ea typeface="ＭＳ Ｐゴシック" panose="020B0600070205080204" pitchFamily="34" charset="-128"/>
              </a:rPr>
              <a:t> </a:t>
            </a:r>
            <a:r>
              <a:rPr lang="de-DE" sz="1050" dirty="0" err="1">
                <a:latin typeface="+mn-lt"/>
                <a:ea typeface="ＭＳ Ｐゴシック" panose="020B0600070205080204" pitchFamily="34" charset="-128"/>
              </a:rPr>
              <a:t>with</a:t>
            </a:r>
            <a:r>
              <a:rPr lang="de-DE" sz="1050" dirty="0">
                <a:latin typeface="+mn-lt"/>
                <a:ea typeface="ＭＳ Ｐゴシック" panose="020B0600070205080204" pitchFamily="34" charset="-128"/>
              </a:rPr>
              <a:t> </a:t>
            </a:r>
            <a:r>
              <a:rPr lang="de-DE" sz="1050" dirty="0" err="1">
                <a:latin typeface="+mn-lt"/>
                <a:ea typeface="ＭＳ Ｐゴシック" panose="020B0600070205080204" pitchFamily="34" charset="-128"/>
              </a:rPr>
              <a:t>media</a:t>
            </a:r>
            <a:r>
              <a:rPr lang="de-DE" sz="1050" dirty="0">
                <a:latin typeface="+mn-lt"/>
                <a:ea typeface="ＭＳ Ｐゴシック" panose="020B0600070205080204" pitchFamily="34" charset="-128"/>
              </a:rPr>
              <a:t> </a:t>
            </a:r>
            <a:r>
              <a:rPr lang="de-DE" sz="1050" dirty="0" err="1">
                <a:latin typeface="+mn-lt"/>
                <a:ea typeface="ＭＳ Ｐゴシック" panose="020B0600070205080204" pitchFamily="34" charset="-128"/>
              </a:rPr>
              <a:t>budget</a:t>
            </a:r>
            <a:r>
              <a:rPr lang="de-DE" sz="1050" dirty="0">
                <a:latin typeface="+mn-lt"/>
                <a:ea typeface="ＭＳ Ｐゴシック" panose="020B0600070205080204" pitchFamily="34" charset="-128"/>
              </a:rPr>
              <a:t> (Advertising </a:t>
            </a:r>
            <a:r>
              <a:rPr lang="de-DE" sz="1050" dirty="0" err="1">
                <a:latin typeface="+mn-lt"/>
                <a:ea typeface="ＭＳ Ｐゴシック" panose="020B0600070205080204" pitchFamily="34" charset="-128"/>
              </a:rPr>
              <a:t>slide</a:t>
            </a:r>
            <a:r>
              <a:rPr lang="de-DE" sz="1050" dirty="0">
                <a:latin typeface="+mn-lt"/>
                <a:ea typeface="ＭＳ Ｐゴシック" panose="020B0600070205080204" pitchFamily="34" charset="-128"/>
              </a:rPr>
              <a:t> 12)</a:t>
            </a:r>
          </a:p>
        </p:txBody>
      </p:sp>
      <p:sp>
        <p:nvSpPr>
          <p:cNvPr id="5" name="Rechteck 4"/>
          <p:cNvSpPr/>
          <p:nvPr/>
        </p:nvSpPr>
        <p:spPr>
          <a:xfrm>
            <a:off x="604838" y="2660650"/>
            <a:ext cx="2476500" cy="276225"/>
          </a:xfrm>
          <a:prstGeom prst="rect">
            <a:avLst/>
          </a:prstGeom>
        </p:spPr>
        <p:txBody>
          <a:bodyPr wrap="none">
            <a:spAutoFit/>
          </a:bodyPr>
          <a:lstStyle/>
          <a:p>
            <a:pPr>
              <a:defRPr/>
            </a:pPr>
            <a:r>
              <a:rPr lang="en-US" b="1" dirty="0">
                <a:latin typeface="+mn-lt"/>
                <a:ea typeface="ＭＳ Ｐゴシック" panose="020B0600070205080204" pitchFamily="34" charset="-128"/>
              </a:rPr>
              <a:t>Posting Length Recommendations</a:t>
            </a:r>
            <a:endParaRPr lang="de-DE" b="1" dirty="0">
              <a:latin typeface="+mn-lt"/>
              <a:ea typeface="ＭＳ Ｐゴシック" panose="020B0600070205080204" pitchFamily="34" charset="-128"/>
            </a:endParaRPr>
          </a:p>
        </p:txBody>
      </p:sp>
      <p:sp>
        <p:nvSpPr>
          <p:cNvPr id="20" name="Textfeld 19"/>
          <p:cNvSpPr txBox="1"/>
          <p:nvPr/>
        </p:nvSpPr>
        <p:spPr>
          <a:xfrm>
            <a:off x="539750" y="3189288"/>
            <a:ext cx="3509963" cy="261937"/>
          </a:xfrm>
          <a:prstGeom prst="rect">
            <a:avLst/>
          </a:prstGeom>
          <a:noFill/>
        </p:spPr>
        <p:txBody>
          <a:bodyPr>
            <a:spAutoFit/>
          </a:bodyPr>
          <a:lstStyle/>
          <a:p>
            <a:pPr marL="171450" indent="-171450">
              <a:buFont typeface="Arial" panose="020B0604020202020204" pitchFamily="34" charset="0"/>
              <a:buChar char="•"/>
              <a:defRPr/>
            </a:pPr>
            <a:r>
              <a:rPr lang="en-US" sz="1050" dirty="0">
                <a:latin typeface="+mn-lt"/>
                <a:ea typeface="ＭＳ Ｐゴシック" panose="020B0600070205080204" pitchFamily="34" charset="-128"/>
              </a:rPr>
              <a:t>40-80 characters</a:t>
            </a:r>
          </a:p>
        </p:txBody>
      </p:sp>
      <p:sp>
        <p:nvSpPr>
          <p:cNvPr id="14" name="Rechteck 13"/>
          <p:cNvSpPr/>
          <p:nvPr/>
        </p:nvSpPr>
        <p:spPr>
          <a:xfrm>
            <a:off x="5187950" y="1141413"/>
            <a:ext cx="2073275" cy="277812"/>
          </a:xfrm>
          <a:prstGeom prst="rect">
            <a:avLst/>
          </a:prstGeom>
        </p:spPr>
        <p:txBody>
          <a:bodyPr wrap="none">
            <a:spAutoFit/>
          </a:bodyPr>
          <a:lstStyle/>
          <a:p>
            <a:pPr>
              <a:defRPr/>
            </a:pPr>
            <a:r>
              <a:rPr lang="de-DE" b="1" dirty="0" err="1">
                <a:latin typeface="+mn-lt"/>
                <a:ea typeface="CorporateS-Regular" charset="0"/>
                <a:cs typeface="CorporateS-Regular" charset="0"/>
              </a:rPr>
              <a:t>Social</a:t>
            </a:r>
            <a:r>
              <a:rPr lang="de-DE" b="1" dirty="0">
                <a:latin typeface="+mn-lt"/>
                <a:ea typeface="CorporateS-Regular" charset="0"/>
                <a:cs typeface="CorporateS-Regular" charset="0"/>
              </a:rPr>
              <a:t> Media Image Formats</a:t>
            </a:r>
            <a:endParaRPr lang="de-DE" b="1" dirty="0">
              <a:latin typeface="+mn-lt"/>
              <a:ea typeface="ＭＳ Ｐゴシック" panose="020B0600070205080204" pitchFamily="34" charset="-128"/>
            </a:endParaRPr>
          </a:p>
        </p:txBody>
      </p:sp>
      <p:sp>
        <p:nvSpPr>
          <p:cNvPr id="21" name="Titel 1"/>
          <p:cNvSpPr txBox="1">
            <a:spLocks/>
          </p:cNvSpPr>
          <p:nvPr/>
        </p:nvSpPr>
        <p:spPr bwMode="auto">
          <a:xfrm>
            <a:off x="5202238" y="1536700"/>
            <a:ext cx="3586162" cy="178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lnSpc>
                <a:spcPct val="100000"/>
              </a:lnSpc>
              <a:defRPr/>
            </a:pPr>
            <a:r>
              <a:rPr lang="en-GB" sz="1000" dirty="0">
                <a:latin typeface="+mn-lt"/>
                <a:ea typeface="CorporateS-Light" charset="0"/>
                <a:cs typeface="CorporateS-Light" charset="0"/>
              </a:rPr>
              <a:t>Facebook Cover Photo: 820 x 312</a:t>
            </a:r>
          </a:p>
          <a:p>
            <a:pPr>
              <a:lnSpc>
                <a:spcPct val="100000"/>
              </a:lnSpc>
              <a:defRPr/>
            </a:pPr>
            <a:r>
              <a:rPr lang="en-GB" sz="1000" dirty="0">
                <a:latin typeface="+mn-lt"/>
                <a:ea typeface="CorporateS-Light" charset="0"/>
                <a:cs typeface="CorporateS-Light" charset="0"/>
              </a:rPr>
              <a:t>Facebook Profile Photo: 180 x 180</a:t>
            </a:r>
          </a:p>
          <a:p>
            <a:pPr>
              <a:lnSpc>
                <a:spcPct val="100000"/>
              </a:lnSpc>
              <a:defRPr/>
            </a:pPr>
            <a:r>
              <a:rPr lang="en-GB" sz="1000" dirty="0">
                <a:latin typeface="+mn-lt"/>
                <a:ea typeface="CorporateS-Light" charset="0"/>
                <a:cs typeface="CorporateS-Light" charset="0"/>
              </a:rPr>
              <a:t>Facebook App / Tab Thumbnail: 111 x 74</a:t>
            </a:r>
          </a:p>
          <a:p>
            <a:pPr>
              <a:lnSpc>
                <a:spcPct val="100000"/>
              </a:lnSpc>
              <a:defRPr/>
            </a:pPr>
            <a:r>
              <a:rPr lang="en-GB" sz="1000" dirty="0">
                <a:latin typeface="+mn-lt"/>
                <a:ea typeface="CorporateS-Light" charset="0"/>
                <a:cs typeface="CorporateS-Light" charset="0"/>
              </a:rPr>
              <a:t>Facebook Link Preview: min. 600 x 315</a:t>
            </a:r>
          </a:p>
          <a:p>
            <a:pPr>
              <a:lnSpc>
                <a:spcPct val="100000"/>
              </a:lnSpc>
              <a:defRPr/>
            </a:pPr>
            <a:r>
              <a:rPr lang="en-GB" sz="1000" dirty="0">
                <a:latin typeface="+mn-lt"/>
                <a:ea typeface="CorporateS-Light" charset="0"/>
                <a:cs typeface="CorporateS-Light" charset="0"/>
              </a:rPr>
              <a:t>Facebook Group Cover Photo: 801 x 250</a:t>
            </a:r>
          </a:p>
          <a:p>
            <a:pPr>
              <a:lnSpc>
                <a:spcPct val="100000"/>
              </a:lnSpc>
              <a:defRPr/>
            </a:pPr>
            <a:r>
              <a:rPr lang="en-GB" sz="1000" dirty="0">
                <a:latin typeface="+mn-lt"/>
                <a:ea typeface="CorporateS-Light" charset="0"/>
                <a:cs typeface="CorporateS-Light" charset="0"/>
              </a:rPr>
              <a:t>Facebook Event Cover Photo: 784 x 295</a:t>
            </a:r>
          </a:p>
          <a:p>
            <a:pPr>
              <a:lnSpc>
                <a:spcPct val="100000"/>
              </a:lnSpc>
              <a:defRPr/>
            </a:pPr>
            <a:r>
              <a:rPr lang="en-GB" sz="1000" dirty="0">
                <a:latin typeface="+mn-lt"/>
                <a:ea typeface="CorporateS-Light" charset="0"/>
                <a:cs typeface="CorporateS-Light" charset="0"/>
              </a:rPr>
              <a:t>Facebook Photo Post: 1200 x 717</a:t>
            </a:r>
          </a:p>
          <a:p>
            <a:pPr>
              <a:lnSpc>
                <a:spcPct val="100000"/>
              </a:lnSpc>
              <a:defRPr/>
            </a:pPr>
            <a:r>
              <a:rPr lang="en-GB" sz="1000" dirty="0">
                <a:latin typeface="+mn-lt"/>
                <a:ea typeface="CorporateS-Light" charset="0"/>
                <a:cs typeface="CorporateS-Light" charset="0"/>
              </a:rPr>
              <a:t>Crosslinked Image: 1200 x 628</a:t>
            </a:r>
          </a:p>
          <a:p>
            <a:pPr>
              <a:lnSpc>
                <a:spcPct val="100000"/>
              </a:lnSpc>
              <a:defRPr/>
            </a:pPr>
            <a:r>
              <a:rPr lang="en-GB" sz="1000" dirty="0">
                <a:latin typeface="+mn-lt"/>
                <a:ea typeface="CorporateS-Light" charset="0"/>
                <a:cs typeface="CorporateS-Light" charset="0"/>
              </a:rPr>
              <a:t>Video: Square</a:t>
            </a:r>
            <a:endParaRPr lang="en-GB" sz="1000" kern="0" dirty="0">
              <a:latin typeface="+mn-lt"/>
              <a:ea typeface="CorporateS-Light" charset="0"/>
              <a:cs typeface="CorporateS-Light" charset="0"/>
            </a:endParaRPr>
          </a:p>
          <a:p>
            <a:pPr>
              <a:lnSpc>
                <a:spcPct val="100000"/>
              </a:lnSpc>
              <a:defRPr/>
            </a:pPr>
            <a:endParaRPr lang="en-GB" sz="1000" kern="0" dirty="0">
              <a:latin typeface="+mn-lt"/>
              <a:ea typeface="CorporateS-Light" charset="0"/>
              <a:cs typeface="CorporateS-Light" charset="0"/>
            </a:endParaRPr>
          </a:p>
        </p:txBody>
      </p:sp>
      <p:sp>
        <p:nvSpPr>
          <p:cNvPr id="12" name="Rechteck 11"/>
          <p:cNvSpPr/>
          <p:nvPr/>
        </p:nvSpPr>
        <p:spPr>
          <a:xfrm>
            <a:off x="5149850" y="3170238"/>
            <a:ext cx="2806700" cy="738187"/>
          </a:xfrm>
          <a:prstGeom prst="rect">
            <a:avLst/>
          </a:prstGeom>
          <a:ln>
            <a:noFill/>
          </a:ln>
        </p:spPr>
        <p:txBody>
          <a:bodyPr>
            <a:spAutoFit/>
          </a:bodyPr>
          <a:lstStyle/>
          <a:p>
            <a:pPr>
              <a:defRPr/>
            </a:pPr>
            <a:r>
              <a:rPr lang="de-DE" sz="1050" b="1" dirty="0">
                <a:latin typeface="+mn-lt"/>
                <a:ea typeface="CorporateS-Regular" charset="0"/>
                <a:cs typeface="CorporateS-Regular" charset="0"/>
              </a:rPr>
              <a:t>Asset </a:t>
            </a:r>
            <a:r>
              <a:rPr lang="de-DE" sz="1050" b="1" dirty="0" err="1">
                <a:latin typeface="+mn-lt"/>
                <a:ea typeface="CorporateS-Regular" charset="0"/>
                <a:cs typeface="CorporateS-Regular" charset="0"/>
              </a:rPr>
              <a:t>performance</a:t>
            </a:r>
            <a:r>
              <a:rPr lang="de-DE" sz="1050" dirty="0">
                <a:latin typeface="+mn-lt"/>
                <a:ea typeface="CorporateS-Regular" charset="0"/>
                <a:cs typeface="CorporateS-Regular" charset="0"/>
              </a:rPr>
              <a:t> </a:t>
            </a:r>
            <a:r>
              <a:rPr lang="de-DE" sz="1050" dirty="0" err="1">
                <a:latin typeface="+mn-lt"/>
                <a:ea typeface="CorporateS-Regular" charset="0"/>
                <a:cs typeface="CorporateS-Regular" charset="0"/>
              </a:rPr>
              <a:t>based</a:t>
            </a:r>
            <a:r>
              <a:rPr lang="de-DE" sz="1050" dirty="0">
                <a:latin typeface="+mn-lt"/>
                <a:ea typeface="CorporateS-Regular" charset="0"/>
                <a:cs typeface="CorporateS-Regular" charset="0"/>
              </a:rPr>
              <a:t> on </a:t>
            </a:r>
            <a:r>
              <a:rPr lang="de-DE" sz="1050" dirty="0" err="1">
                <a:latin typeface="+mn-lt"/>
                <a:ea typeface="CorporateS-Regular" charset="0"/>
                <a:cs typeface="CorporateS-Regular" charset="0"/>
              </a:rPr>
              <a:t>our</a:t>
            </a:r>
            <a:r>
              <a:rPr lang="de-DE" sz="1050" dirty="0">
                <a:latin typeface="+mn-lt"/>
                <a:ea typeface="CorporateS-Regular" charset="0"/>
                <a:cs typeface="CorporateS-Regular" charset="0"/>
              </a:rPr>
              <a:t> </a:t>
            </a:r>
            <a:r>
              <a:rPr lang="de-DE" sz="1050" dirty="0" err="1">
                <a:latin typeface="+mn-lt"/>
                <a:ea typeface="CorporateS-Regular" charset="0"/>
                <a:cs typeface="CorporateS-Regular" charset="0"/>
              </a:rPr>
              <a:t>experience</a:t>
            </a:r>
            <a:r>
              <a:rPr lang="de-DE" sz="1050" dirty="0">
                <a:latin typeface="+mn-lt"/>
                <a:ea typeface="CorporateS-Regular" charset="0"/>
                <a:cs typeface="CorporateS-Regular" charset="0"/>
              </a:rPr>
              <a:t>: </a:t>
            </a:r>
          </a:p>
          <a:p>
            <a:pPr>
              <a:defRPr/>
            </a:pPr>
            <a:r>
              <a:rPr lang="de-DE" sz="1050" dirty="0">
                <a:latin typeface="+mn-lt"/>
                <a:ea typeface="CorporateS-Regular" charset="0"/>
                <a:cs typeface="CorporateS-Regular" charset="0"/>
              </a:rPr>
              <a:t>  </a:t>
            </a:r>
          </a:p>
          <a:p>
            <a:pPr>
              <a:defRPr/>
            </a:pPr>
            <a:r>
              <a:rPr lang="de-DE" sz="1050" dirty="0">
                <a:latin typeface="+mn-lt"/>
                <a:ea typeface="CorporateS-Regular" charset="0"/>
                <a:cs typeface="CorporateS-Regular" charset="0"/>
              </a:rPr>
              <a:t> </a:t>
            </a:r>
            <a:r>
              <a:rPr lang="de-DE" sz="1050" dirty="0" err="1">
                <a:latin typeface="+mn-lt"/>
                <a:ea typeface="CorporateS-Regular" charset="0"/>
                <a:cs typeface="CorporateS-Regular" charset="0"/>
              </a:rPr>
              <a:t>Carousel</a:t>
            </a:r>
            <a:r>
              <a:rPr lang="de-DE" sz="1050" dirty="0">
                <a:latin typeface="+mn-lt"/>
                <a:ea typeface="CorporateS-Regular" charset="0"/>
                <a:cs typeface="CorporateS-Regular" charset="0"/>
              </a:rPr>
              <a:t> Posts, Video </a:t>
            </a:r>
            <a:r>
              <a:rPr lang="de-DE" sz="1050" dirty="0" err="1">
                <a:latin typeface="+mn-lt"/>
                <a:ea typeface="CorporateS-Regular" charset="0"/>
                <a:cs typeface="CorporateS-Regular" charset="0"/>
              </a:rPr>
              <a:t>Snippets</a:t>
            </a:r>
            <a:r>
              <a:rPr lang="de-DE" sz="1050" dirty="0">
                <a:latin typeface="+mn-lt"/>
                <a:ea typeface="CorporateS-Regular" charset="0"/>
                <a:cs typeface="CorporateS-Regular" charset="0"/>
              </a:rPr>
              <a:t>, </a:t>
            </a:r>
            <a:r>
              <a:rPr lang="de-DE" sz="1050" dirty="0" err="1">
                <a:latin typeface="+mn-lt"/>
                <a:ea typeface="CorporateS-Regular" charset="0"/>
                <a:cs typeface="CorporateS-Regular" charset="0"/>
              </a:rPr>
              <a:t>Product</a:t>
            </a:r>
            <a:r>
              <a:rPr lang="de-DE" sz="1050" dirty="0">
                <a:latin typeface="+mn-lt"/>
                <a:ea typeface="CorporateS-Regular" charset="0"/>
                <a:cs typeface="CorporateS-Regular" charset="0"/>
              </a:rPr>
              <a:t> </a:t>
            </a:r>
            <a:r>
              <a:rPr lang="de-DE" sz="1050" dirty="0" err="1">
                <a:latin typeface="+mn-lt"/>
                <a:ea typeface="CorporateS-Regular" charset="0"/>
                <a:cs typeface="CorporateS-Regular" charset="0"/>
              </a:rPr>
              <a:t>porn</a:t>
            </a:r>
            <a:r>
              <a:rPr lang="de-DE" sz="1050" dirty="0">
                <a:latin typeface="+mn-lt"/>
                <a:ea typeface="CorporateS-Regular" charset="0"/>
                <a:cs typeface="CorporateS-Regular" charset="0"/>
              </a:rPr>
              <a:t>            </a:t>
            </a:r>
          </a:p>
          <a:p>
            <a:pPr>
              <a:defRPr/>
            </a:pPr>
            <a:r>
              <a:rPr lang="de-DE" sz="1050" dirty="0">
                <a:latin typeface="+mn-lt"/>
                <a:ea typeface="CorporateS-Regular" charset="0"/>
                <a:cs typeface="CorporateS-Regular" charset="0"/>
              </a:rPr>
              <a:t> Long </a:t>
            </a:r>
            <a:r>
              <a:rPr lang="de-DE" sz="1050" dirty="0" err="1">
                <a:latin typeface="+mn-lt"/>
                <a:ea typeface="CorporateS-Regular" charset="0"/>
                <a:cs typeface="CorporateS-Regular" charset="0"/>
              </a:rPr>
              <a:t>videos</a:t>
            </a:r>
            <a:r>
              <a:rPr lang="de-DE" sz="1050" dirty="0">
                <a:latin typeface="+mn-lt"/>
                <a:ea typeface="CorporateS-Regular" charset="0"/>
                <a:cs typeface="CorporateS-Regular" charset="0"/>
              </a:rPr>
              <a:t>, </a:t>
            </a:r>
            <a:r>
              <a:rPr lang="de-DE" sz="1050" dirty="0" err="1">
                <a:latin typeface="+mn-lt"/>
                <a:ea typeface="CorporateS-Regular" charset="0"/>
                <a:cs typeface="CorporateS-Regular" charset="0"/>
              </a:rPr>
              <a:t>weak</a:t>
            </a:r>
            <a:r>
              <a:rPr lang="de-DE" sz="1050" dirty="0">
                <a:latin typeface="+mn-lt"/>
                <a:ea typeface="CorporateS-Regular" charset="0"/>
                <a:cs typeface="CorporateS-Regular" charset="0"/>
              </a:rPr>
              <a:t> </a:t>
            </a:r>
            <a:r>
              <a:rPr lang="de-DE" sz="1050" dirty="0" err="1">
                <a:latin typeface="+mn-lt"/>
                <a:ea typeface="CorporateS-Regular" charset="0"/>
                <a:cs typeface="CorporateS-Regular" charset="0"/>
              </a:rPr>
              <a:t>single</a:t>
            </a:r>
            <a:r>
              <a:rPr lang="de-DE" sz="1050" dirty="0">
                <a:latin typeface="+mn-lt"/>
                <a:ea typeface="CorporateS-Regular" charset="0"/>
                <a:cs typeface="CorporateS-Regular" charset="0"/>
              </a:rPr>
              <a:t> </a:t>
            </a:r>
            <a:r>
              <a:rPr lang="de-DE" sz="1050" dirty="0" err="1">
                <a:latin typeface="+mn-lt"/>
                <a:ea typeface="CorporateS-Regular" charset="0"/>
                <a:cs typeface="CorporateS-Regular" charset="0"/>
              </a:rPr>
              <a:t>images</a:t>
            </a:r>
            <a:r>
              <a:rPr lang="de-DE" sz="1050" dirty="0">
                <a:latin typeface="+mn-lt"/>
                <a:ea typeface="CorporateS-Regular" charset="0"/>
                <a:cs typeface="CorporateS-Regular" charset="0"/>
              </a:rPr>
              <a:t>   </a:t>
            </a:r>
          </a:p>
        </p:txBody>
      </p:sp>
      <p:pic>
        <p:nvPicPr>
          <p:cNvPr id="21516" name="Picture 2" descr="C:\Users\bertuccima\Desktop\text-plus-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7300" y="3543300"/>
            <a:ext cx="1651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Grafik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49838" y="3717925"/>
            <a:ext cx="198437"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Grafik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41825" y="2052638"/>
            <a:ext cx="4095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Gerade Verbindung 38"/>
          <p:cNvCxnSpPr/>
          <p:nvPr/>
        </p:nvCxnSpPr>
        <p:spPr bwMode="auto">
          <a:xfrm>
            <a:off x="4624388" y="2544763"/>
            <a:ext cx="0" cy="993775"/>
          </a:xfrm>
          <a:prstGeom prst="line">
            <a:avLst/>
          </a:prstGeom>
          <a:solidFill>
            <a:schemeClr val="bg1"/>
          </a:solidFill>
          <a:ln w="3175" cap="flat" cmpd="sng" algn="ctr">
            <a:solidFill>
              <a:srgbClr val="9999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2" name="Gerade Verbindung 38"/>
          <p:cNvCxnSpPr/>
          <p:nvPr/>
        </p:nvCxnSpPr>
        <p:spPr bwMode="auto">
          <a:xfrm>
            <a:off x="4600575" y="987425"/>
            <a:ext cx="0" cy="993775"/>
          </a:xfrm>
          <a:prstGeom prst="line">
            <a:avLst/>
          </a:prstGeom>
          <a:solidFill>
            <a:schemeClr val="bg1"/>
          </a:solidFill>
          <a:ln w="3175" cap="flat" cmpd="sng" algn="ctr">
            <a:solidFill>
              <a:srgbClr val="9999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6" name="Gerade Verbindung 38"/>
          <p:cNvCxnSpPr/>
          <p:nvPr/>
        </p:nvCxnSpPr>
        <p:spPr bwMode="auto">
          <a:xfrm>
            <a:off x="5067300" y="3065463"/>
            <a:ext cx="3027363" cy="0"/>
          </a:xfrm>
          <a:prstGeom prst="line">
            <a:avLst/>
          </a:prstGeom>
          <a:solidFill>
            <a:schemeClr val="bg1"/>
          </a:solidFill>
          <a:ln w="3175" cap="flat" cmpd="sng" algn="ctr">
            <a:solidFill>
              <a:srgbClr val="9999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7" name="Textfeld 6"/>
          <p:cNvSpPr txBox="1"/>
          <p:nvPr/>
        </p:nvSpPr>
        <p:spPr>
          <a:xfrm>
            <a:off x="254000" y="4081463"/>
            <a:ext cx="6264275" cy="414337"/>
          </a:xfrm>
          <a:prstGeom prst="rect">
            <a:avLst/>
          </a:prstGeom>
          <a:noFill/>
          <a:ln>
            <a:solidFill>
              <a:schemeClr val="bg2">
                <a:lumMod val="75000"/>
              </a:schemeClr>
            </a:solidFill>
          </a:ln>
        </p:spPr>
        <p:txBody>
          <a:bodyPr>
            <a:spAutoFit/>
          </a:bodyPr>
          <a:lstStyle/>
          <a:p>
            <a:pPr>
              <a:defRPr/>
            </a:pPr>
            <a:r>
              <a:rPr lang="en-GB" sz="1050" i="1" dirty="0">
                <a:latin typeface="+mj-lt"/>
              </a:rPr>
              <a:t>A must-have channel for brands. The organic reach on Facebook is extremely low, so a media budget to push the posts is necessary.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p:cNvSpPr>
            <a:spLocks noGrp="1"/>
          </p:cNvSpPr>
          <p:nvPr>
            <p:ph type="title"/>
          </p:nvPr>
        </p:nvSpPr>
        <p:spPr>
          <a:xfrm>
            <a:off x="1033463" y="355600"/>
            <a:ext cx="7531100" cy="579438"/>
          </a:xfrm>
        </p:spPr>
        <p:txBody>
          <a:bodyPr/>
          <a:lstStyle/>
          <a:p>
            <a:r>
              <a:rPr lang="de-DE" altLang="de-DE"/>
              <a:t>Social Media Presence | Facebook Advertsing</a:t>
            </a:r>
          </a:p>
        </p:txBody>
      </p:sp>
      <p:sp>
        <p:nvSpPr>
          <p:cNvPr id="23555"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CFD1CD06-C727-4818-946D-B8776E722A21}" type="slidenum">
              <a:rPr lang="de-DE" altLang="de-DE" sz="800" smtClean="0"/>
              <a:pPr>
                <a:lnSpc>
                  <a:spcPct val="100000"/>
                </a:lnSpc>
                <a:spcBef>
                  <a:spcPct val="0"/>
                </a:spcBef>
                <a:spcAft>
                  <a:spcPct val="0"/>
                </a:spcAft>
                <a:buSzTx/>
                <a:buFontTx/>
                <a:buNone/>
              </a:pPr>
              <a:t>12</a:t>
            </a:fld>
            <a:r>
              <a:rPr lang="de-DE" altLang="de-DE" sz="800"/>
              <a:t> </a:t>
            </a:r>
          </a:p>
        </p:txBody>
      </p:sp>
      <p:sp>
        <p:nvSpPr>
          <p:cNvPr id="15" name="Titel 1"/>
          <p:cNvSpPr txBox="1">
            <a:spLocks/>
          </p:cNvSpPr>
          <p:nvPr/>
        </p:nvSpPr>
        <p:spPr bwMode="auto">
          <a:xfrm>
            <a:off x="755650" y="1190625"/>
            <a:ext cx="5040313"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defRPr/>
            </a:pPr>
            <a:r>
              <a:rPr lang="de-DE" b="1" dirty="0"/>
              <a:t>Advertising</a:t>
            </a:r>
          </a:p>
          <a:p>
            <a:pPr>
              <a:defRPr/>
            </a:pPr>
            <a:endParaRPr lang="en-GB" b="1" dirty="0">
              <a:latin typeface="+mn-lt"/>
            </a:endParaRPr>
          </a:p>
          <a:p>
            <a:pPr>
              <a:lnSpc>
                <a:spcPct val="100000"/>
              </a:lnSpc>
              <a:defRPr/>
            </a:pPr>
            <a:r>
              <a:rPr lang="en-GB" sz="1100" kern="0" dirty="0">
                <a:latin typeface="+mn-lt"/>
                <a:ea typeface="CorporateS-Regular" charset="0"/>
                <a:cs typeface="CorporateS-Regular" charset="0"/>
              </a:rPr>
              <a:t>On Facebook, organic posts are no longer working to reach the audience and especially a specific target group. Therefore it is necessary to push the postings with media on a local level with the correct language for an optimal placement. Here it is essential not to communicate with a “much helps much” mind-set to get the most out of the placed budget </a:t>
            </a:r>
            <a:r>
              <a:rPr lang="en-GB" sz="1100" kern="0" dirty="0">
                <a:latin typeface="+mn-lt"/>
                <a:ea typeface="CorporateS-Regular" charset="0"/>
                <a:cs typeface="CorporateS-Regular" charset="0"/>
                <a:sym typeface="Wingdings" panose="05000000000000000000" pitchFamily="2" charset="2"/>
              </a:rPr>
              <a:t> </a:t>
            </a:r>
            <a:r>
              <a:rPr lang="en-GB" sz="1100" kern="0" dirty="0">
                <a:latin typeface="+mn-lt"/>
                <a:ea typeface="CorporateS-Regular" charset="0"/>
                <a:cs typeface="CorporateS-Regular" charset="0"/>
              </a:rPr>
              <a:t>Pursue an aim with your postings. </a:t>
            </a:r>
          </a:p>
          <a:p>
            <a:pPr>
              <a:lnSpc>
                <a:spcPct val="100000"/>
              </a:lnSpc>
              <a:defRPr/>
            </a:pPr>
            <a:endParaRPr lang="en-GB" sz="1100" kern="0" dirty="0">
              <a:latin typeface="+mn-lt"/>
              <a:ea typeface="CorporateS-Regular" charset="0"/>
              <a:cs typeface="CorporateS-Regular" charset="0"/>
            </a:endParaRPr>
          </a:p>
          <a:p>
            <a:pPr>
              <a:lnSpc>
                <a:spcPct val="100000"/>
              </a:lnSpc>
              <a:defRPr/>
            </a:pPr>
            <a:r>
              <a:rPr lang="en-GB" sz="1100" kern="0" dirty="0">
                <a:latin typeface="+mn-lt"/>
                <a:ea typeface="CorporateS-Regular" charset="0"/>
                <a:cs typeface="CorporateS-Regular" charset="0"/>
              </a:rPr>
              <a:t>To make the best out of the cooperation, please coordinate the advertising with the Leica Social Media team (</a:t>
            </a:r>
            <a:r>
              <a:rPr lang="en-GB" sz="1100" kern="0" dirty="0">
                <a:latin typeface="+mn-lt"/>
                <a:ea typeface="CorporateS-Regular" charset="0"/>
                <a:cs typeface="CorporateS-Regular" charset="0"/>
                <a:hlinkClick r:id="rId3"/>
              </a:rPr>
              <a:t>social@leica-camera.com</a:t>
            </a:r>
            <a:r>
              <a:rPr lang="en-GB" sz="1100" kern="0" dirty="0">
                <a:latin typeface="+mn-lt"/>
                <a:ea typeface="CorporateS-Regular" charset="0"/>
                <a:cs typeface="CorporateS-Regular" charset="0"/>
              </a:rPr>
              <a:t>) to avoid imprecise or double targeting. </a:t>
            </a:r>
          </a:p>
          <a:p>
            <a:pPr>
              <a:lnSpc>
                <a:spcPct val="100000"/>
              </a:lnSpc>
              <a:defRPr/>
            </a:pPr>
            <a:endParaRPr lang="en-GB" sz="1100" kern="0" dirty="0">
              <a:latin typeface="+mn-lt"/>
              <a:ea typeface="CorporateS-Regular" charset="0"/>
              <a:cs typeface="CorporateS-Regular" charset="0"/>
            </a:endParaRPr>
          </a:p>
          <a:p>
            <a:pPr>
              <a:lnSpc>
                <a:spcPct val="100000"/>
              </a:lnSpc>
              <a:defRPr/>
            </a:pPr>
            <a:r>
              <a:rPr lang="en-GB" sz="1100" kern="0" dirty="0">
                <a:latin typeface="+mn-lt"/>
                <a:ea typeface="CorporateS-Regular" charset="0"/>
                <a:cs typeface="CorporateS-Regular" charset="0"/>
                <a:sym typeface="Wingdings" panose="05000000000000000000" pitchFamily="2" charset="2"/>
              </a:rPr>
              <a:t>Definition/ Best practices Leica HQ channel = Upcoming slides</a:t>
            </a:r>
          </a:p>
          <a:p>
            <a:pPr>
              <a:lnSpc>
                <a:spcPct val="100000"/>
              </a:lnSpc>
              <a:defRPr/>
            </a:pPr>
            <a:endParaRPr lang="en-GB" sz="1100" kern="0" dirty="0">
              <a:latin typeface="+mn-lt"/>
              <a:ea typeface="CorporateS-Regular" charset="0"/>
              <a:cs typeface="CorporateS-Regular" charset="0"/>
              <a:sym typeface="Wingdings" panose="05000000000000000000" pitchFamily="2" charset="2"/>
            </a:endParaRPr>
          </a:p>
        </p:txBody>
      </p:sp>
      <p:pic>
        <p:nvPicPr>
          <p:cNvPr id="23557" name="Grafi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1058863"/>
            <a:ext cx="2092325"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hteck 2"/>
          <p:cNvSpPr>
            <a:spLocks noChangeArrowheads="1"/>
          </p:cNvSpPr>
          <p:nvPr/>
        </p:nvSpPr>
        <p:spPr bwMode="auto">
          <a:xfrm>
            <a:off x="7761288" y="3568700"/>
            <a:ext cx="503237" cy="252413"/>
          </a:xfrm>
          <a:prstGeom prst="rect">
            <a:avLst/>
          </a:prstGeom>
          <a:noFill/>
          <a:ln w="12700" algn="ctr">
            <a:solidFill>
              <a:schemeClr val="hlink"/>
            </a:solidFill>
            <a:round/>
            <a:headEnd/>
            <a:tailEnd/>
          </a:ln>
          <a:extLst>
            <a:ext uri="{909E8E84-426E-40DD-AFC4-6F175D3DCCD1}">
              <a14:hiddenFill xmlns:a14="http://schemas.microsoft.com/office/drawing/2010/main">
                <a:solidFill>
                  <a:srgbClr val="FFFFFF"/>
                </a:solidFill>
              </a14:hiddenFill>
            </a:ext>
          </a:extLst>
        </p:spPr>
        <p:txBody>
          <a:bodyPr tIns="108000" rIns="90000" bIns="72000"/>
          <a:lstStyle>
            <a:lvl1pPr defTabSz="792163">
              <a:defRPr sz="1200">
                <a:solidFill>
                  <a:schemeClr val="tx1"/>
                </a:solidFill>
                <a:latin typeface="Arial" panose="020B0604020202020204" pitchFamily="34" charset="0"/>
                <a:ea typeface="MS PGothic" panose="020B0600070205080204" pitchFamily="34" charset="-128"/>
              </a:defRPr>
            </a:lvl1pPr>
            <a:lvl2pPr defTabSz="792163">
              <a:defRPr sz="1200">
                <a:solidFill>
                  <a:schemeClr val="tx1"/>
                </a:solidFill>
                <a:latin typeface="Arial" panose="020B0604020202020204" pitchFamily="34" charset="0"/>
                <a:ea typeface="MS PGothic" panose="020B0600070205080204" pitchFamily="34" charset="-128"/>
              </a:defRPr>
            </a:lvl2pPr>
            <a:lvl3pPr defTabSz="792163">
              <a:defRPr sz="1200">
                <a:solidFill>
                  <a:schemeClr val="tx1"/>
                </a:solidFill>
                <a:latin typeface="Arial" panose="020B0604020202020204" pitchFamily="34" charset="0"/>
                <a:ea typeface="MS PGothic" panose="020B0600070205080204" pitchFamily="34" charset="-128"/>
              </a:defRPr>
            </a:lvl3pPr>
            <a:lvl4pPr defTabSz="792163">
              <a:defRPr sz="1200">
                <a:solidFill>
                  <a:schemeClr val="tx1"/>
                </a:solidFill>
                <a:latin typeface="Arial" panose="020B0604020202020204" pitchFamily="34" charset="0"/>
                <a:ea typeface="MS PGothic" panose="020B0600070205080204" pitchFamily="34" charset="-128"/>
              </a:defRPr>
            </a:lvl4pPr>
            <a:lvl5pPr defTabSz="792163">
              <a:defRPr sz="1200">
                <a:solidFill>
                  <a:schemeClr val="tx1"/>
                </a:solidFill>
                <a:latin typeface="Arial" panose="020B0604020202020204" pitchFamily="34" charset="0"/>
                <a:ea typeface="MS PGothic" panose="020B0600070205080204" pitchFamily="34" charset="-128"/>
              </a:defRPr>
            </a:lvl5pPr>
            <a:lvl6pPr marL="2089150" indent="196850" defTabSz="79216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6pPr>
            <a:lvl7pPr marL="2546350" indent="196850" defTabSz="79216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7pPr>
            <a:lvl8pPr marL="3003550" indent="196850" defTabSz="79216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8pPr>
            <a:lvl9pPr marL="3460750" indent="196850" defTabSz="79216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9pPr>
          </a:lstStyle>
          <a:p>
            <a:endParaRPr lang="de-DE" altLang="de-DE" sz="13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p:cNvSpPr>
            <a:spLocks noGrp="1"/>
          </p:cNvSpPr>
          <p:nvPr>
            <p:ph type="title"/>
          </p:nvPr>
        </p:nvSpPr>
        <p:spPr>
          <a:xfrm>
            <a:off x="1033463" y="355600"/>
            <a:ext cx="7531100" cy="579438"/>
          </a:xfrm>
        </p:spPr>
        <p:txBody>
          <a:bodyPr/>
          <a:lstStyle/>
          <a:p>
            <a:r>
              <a:rPr lang="de-DE" altLang="de-DE"/>
              <a:t>Social Media Presence | Facebook Advertising  </a:t>
            </a:r>
          </a:p>
        </p:txBody>
      </p:sp>
      <p:sp>
        <p:nvSpPr>
          <p:cNvPr id="25603"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A1E57205-9AF6-4B7D-9F88-19DDF1262ABA}" type="slidenum">
              <a:rPr lang="de-DE" altLang="de-DE" sz="800" smtClean="0"/>
              <a:pPr>
                <a:lnSpc>
                  <a:spcPct val="100000"/>
                </a:lnSpc>
                <a:spcBef>
                  <a:spcPct val="0"/>
                </a:spcBef>
                <a:spcAft>
                  <a:spcPct val="0"/>
                </a:spcAft>
                <a:buSzTx/>
                <a:buFontTx/>
                <a:buNone/>
              </a:pPr>
              <a:t>13</a:t>
            </a:fld>
            <a:r>
              <a:rPr lang="de-DE" altLang="de-DE" sz="800"/>
              <a:t> </a:t>
            </a:r>
          </a:p>
        </p:txBody>
      </p:sp>
      <p:sp>
        <p:nvSpPr>
          <p:cNvPr id="8" name="Textfeld 7"/>
          <p:cNvSpPr txBox="1"/>
          <p:nvPr/>
        </p:nvSpPr>
        <p:spPr>
          <a:xfrm>
            <a:off x="395288" y="898525"/>
            <a:ext cx="4968875" cy="3440113"/>
          </a:xfrm>
          <a:prstGeom prst="rect">
            <a:avLst/>
          </a:prstGeom>
          <a:noFill/>
        </p:spPr>
        <p:txBody>
          <a:bodyPr>
            <a:spAutoFit/>
          </a:bodyPr>
          <a:lstStyle/>
          <a:p>
            <a:pPr>
              <a:defRPr/>
            </a:pPr>
            <a:r>
              <a:rPr lang="en-US" sz="1050" b="1" dirty="0">
                <a:latin typeface="+mn-lt"/>
                <a:ea typeface="ＭＳ Ｐゴシック" panose="020B0600070205080204" pitchFamily="34" charset="-128"/>
              </a:rPr>
              <a:t>In General: </a:t>
            </a:r>
          </a:p>
          <a:p>
            <a:pPr>
              <a:defRPr/>
            </a:pPr>
            <a:r>
              <a:rPr lang="en-US" sz="1050" dirty="0">
                <a:latin typeface="+mn-lt"/>
                <a:ea typeface="ＭＳ Ｐゴシック" panose="020B0600070205080204" pitchFamily="34" charset="-128"/>
              </a:rPr>
              <a:t>Social posts should be pushed to increase the click rate (to the e-stores/landing pages of the website to push the sales) and to raise the awareness for the brand in general (increase the reach). In this contexts ads are best used with clearly defined target groups and a call to action.</a:t>
            </a:r>
          </a:p>
          <a:p>
            <a:pPr>
              <a:defRPr/>
            </a:pPr>
            <a:endParaRPr lang="en-US" sz="1050" b="1" dirty="0">
              <a:latin typeface="+mn-lt"/>
              <a:ea typeface="ＭＳ Ｐゴシック" panose="020B0600070205080204" pitchFamily="34" charset="-128"/>
            </a:endParaRPr>
          </a:p>
          <a:p>
            <a:pPr marL="228600" indent="-228600">
              <a:buFontTx/>
              <a:buAutoNum type="arabicPeriod"/>
              <a:defRPr/>
            </a:pPr>
            <a:r>
              <a:rPr lang="en-US" sz="1050" b="1" dirty="0">
                <a:latin typeface="+mn-lt"/>
                <a:ea typeface="ＭＳ Ｐゴシック" panose="020B0600070205080204" pitchFamily="34" charset="-128"/>
              </a:rPr>
              <a:t> </a:t>
            </a:r>
            <a:r>
              <a:rPr lang="en-US" b="1" dirty="0">
                <a:latin typeface="+mn-lt"/>
                <a:ea typeface="ＭＳ Ｐゴシック" panose="020B0600070205080204" pitchFamily="34" charset="-128"/>
              </a:rPr>
              <a:t>Targeting</a:t>
            </a:r>
          </a:p>
          <a:p>
            <a:pPr>
              <a:defRPr/>
            </a:pPr>
            <a:r>
              <a:rPr lang="en-US" sz="1050" b="1" dirty="0">
                <a:latin typeface="+mn-lt"/>
                <a:ea typeface="ＭＳ Ｐゴシック" panose="020B0600070205080204" pitchFamily="34" charset="-128"/>
              </a:rPr>
              <a:t>       </a:t>
            </a:r>
            <a:r>
              <a:rPr lang="en-US" sz="1050" dirty="0">
                <a:latin typeface="+mn-lt"/>
                <a:ea typeface="ＭＳ Ｐゴシック" panose="020B0600070205080204" pitchFamily="34" charset="-128"/>
              </a:rPr>
              <a:t> We distinguish between </a:t>
            </a:r>
            <a:r>
              <a:rPr lang="en-US" sz="1050" i="1" dirty="0">
                <a:latin typeface="+mn-lt"/>
                <a:ea typeface="ＭＳ Ｐゴシック" panose="020B0600070205080204" pitchFamily="34" charset="-128"/>
              </a:rPr>
              <a:t>Traffic</a:t>
            </a:r>
            <a:r>
              <a:rPr lang="en-US" sz="1050" dirty="0">
                <a:latin typeface="+mn-lt"/>
                <a:ea typeface="ＭＳ Ｐゴシック" panose="020B0600070205080204" pitchFamily="34" charset="-128"/>
              </a:rPr>
              <a:t> and </a:t>
            </a:r>
            <a:r>
              <a:rPr lang="en-US" sz="1050" i="1" dirty="0">
                <a:latin typeface="+mn-lt"/>
                <a:ea typeface="ＭＳ Ｐゴシック" panose="020B0600070205080204" pitchFamily="34" charset="-128"/>
              </a:rPr>
              <a:t>Reach</a:t>
            </a:r>
            <a:r>
              <a:rPr lang="en-US" sz="1050" dirty="0">
                <a:latin typeface="+mn-lt"/>
                <a:ea typeface="ＭＳ Ｐゴシック" panose="020B0600070205080204" pitchFamily="34" charset="-128"/>
              </a:rPr>
              <a:t> </a:t>
            </a:r>
            <a:r>
              <a:rPr lang="en-US" sz="1050" i="1" dirty="0">
                <a:latin typeface="+mn-lt"/>
                <a:ea typeface="ＭＳ Ｐゴシック" panose="020B0600070205080204" pitchFamily="34" charset="-128"/>
              </a:rPr>
              <a:t>posts,</a:t>
            </a:r>
            <a:r>
              <a:rPr lang="en-US" sz="1050" dirty="0">
                <a:latin typeface="+mn-lt"/>
                <a:ea typeface="ＭＳ Ｐゴシック" panose="020B0600070205080204" pitchFamily="34" charset="-128"/>
              </a:rPr>
              <a:t> that pursue different </a:t>
            </a:r>
          </a:p>
          <a:p>
            <a:pPr>
              <a:defRPr/>
            </a:pPr>
            <a:r>
              <a:rPr lang="en-US" sz="1050" dirty="0">
                <a:latin typeface="+mn-lt"/>
                <a:ea typeface="ＭＳ Ｐゴシック" panose="020B0600070205080204" pitchFamily="34" charset="-128"/>
              </a:rPr>
              <a:t>        goals. </a:t>
            </a:r>
          </a:p>
          <a:p>
            <a:pPr>
              <a:defRPr/>
            </a:pPr>
            <a:r>
              <a:rPr lang="en-US" b="1" dirty="0">
                <a:latin typeface="+mn-lt"/>
                <a:ea typeface="ＭＳ Ｐゴシック" panose="020B0600070205080204" pitchFamily="34" charset="-128"/>
              </a:rPr>
              <a:t>       </a:t>
            </a:r>
            <a:r>
              <a:rPr lang="en-US" b="1" u="sng" dirty="0">
                <a:latin typeface="+mn-lt"/>
                <a:ea typeface="ＭＳ Ｐゴシック" panose="020B0600070205080204" pitchFamily="34" charset="-128"/>
              </a:rPr>
              <a:t>Traffic posts </a:t>
            </a:r>
            <a:r>
              <a:rPr lang="en-US" dirty="0">
                <a:latin typeface="+mn-lt"/>
                <a:ea typeface="ＭＳ Ｐゴシック" panose="020B0600070205080204" pitchFamily="34" charset="-128"/>
              </a:rPr>
              <a:t>(</a:t>
            </a:r>
            <a:r>
              <a:rPr lang="en-US" sz="1100" dirty="0">
                <a:latin typeface="+mn-lt"/>
                <a:ea typeface="ＭＳ Ｐゴシック" panose="020B0600070205080204" pitchFamily="34" charset="-128"/>
              </a:rPr>
              <a:t>posts with the goal to generate link clicks):</a:t>
            </a:r>
            <a:endParaRPr lang="en-US" dirty="0">
              <a:latin typeface="+mn-lt"/>
              <a:ea typeface="ＭＳ Ｐゴシック" panose="020B0600070205080204" pitchFamily="34" charset="-128"/>
            </a:endParaRPr>
          </a:p>
          <a:p>
            <a:pPr>
              <a:defRPr/>
            </a:pPr>
            <a:r>
              <a:rPr lang="en-US" b="1" dirty="0">
                <a:latin typeface="+mn-lt"/>
                <a:ea typeface="ＭＳ Ｐゴシック" panose="020B0600070205080204" pitchFamily="34" charset="-128"/>
              </a:rPr>
              <a:t>       </a:t>
            </a:r>
            <a:r>
              <a:rPr lang="en-US" sz="1050" dirty="0">
                <a:latin typeface="+mn-lt"/>
                <a:ea typeface="ＭＳ Ｐゴシック" panose="020B0600070205080204" pitchFamily="34" charset="-128"/>
              </a:rPr>
              <a:t>The positioning of the products can be helpful to define product related areas of</a:t>
            </a:r>
          </a:p>
          <a:p>
            <a:pPr>
              <a:defRPr/>
            </a:pPr>
            <a:r>
              <a:rPr lang="en-US" sz="1050" dirty="0">
                <a:latin typeface="+mn-lt"/>
                <a:ea typeface="ＭＳ Ｐゴシック" panose="020B0600070205080204" pitchFamily="34" charset="-128"/>
              </a:rPr>
              <a:t>        interests. Try to define the target group as good as possible. The more exact the</a:t>
            </a:r>
          </a:p>
          <a:p>
            <a:pPr>
              <a:defRPr/>
            </a:pPr>
            <a:r>
              <a:rPr lang="en-US" sz="1050" dirty="0">
                <a:latin typeface="+mn-lt"/>
                <a:ea typeface="ＭＳ Ｐゴシック" panose="020B0600070205080204" pitchFamily="34" charset="-128"/>
              </a:rPr>
              <a:t>        target group is defined, the higher the click rate and the lower the Costs per Click</a:t>
            </a:r>
          </a:p>
          <a:p>
            <a:pPr>
              <a:defRPr/>
            </a:pPr>
            <a:r>
              <a:rPr lang="en-US" sz="1050" dirty="0">
                <a:latin typeface="+mn-lt"/>
                <a:ea typeface="ＭＳ Ｐゴシック" panose="020B0600070205080204" pitchFamily="34" charset="-128"/>
              </a:rPr>
              <a:t>        will be. As orientation Facebook Ad Manager has a audience definition indicator in</a:t>
            </a:r>
          </a:p>
          <a:p>
            <a:pPr>
              <a:defRPr/>
            </a:pPr>
            <a:r>
              <a:rPr lang="en-US" sz="1050" dirty="0">
                <a:latin typeface="+mn-lt"/>
                <a:ea typeface="ＭＳ Ｐゴシック" panose="020B0600070205080204" pitchFamily="34" charset="-128"/>
              </a:rPr>
              <a:t>        the target group section. That helps to get an orientation of how specific or broad</a:t>
            </a:r>
          </a:p>
          <a:p>
            <a:pPr>
              <a:defRPr/>
            </a:pPr>
            <a:r>
              <a:rPr lang="en-US" sz="1050" dirty="0">
                <a:latin typeface="+mn-lt"/>
                <a:ea typeface="ＭＳ Ｐゴシック" panose="020B0600070205080204" pitchFamily="34" charset="-128"/>
              </a:rPr>
              <a:t>        you are defining the target group with the settings you make: </a:t>
            </a:r>
          </a:p>
          <a:p>
            <a:pPr>
              <a:defRPr/>
            </a:pPr>
            <a:r>
              <a:rPr lang="en-US" sz="1050" dirty="0">
                <a:latin typeface="+mn-lt"/>
                <a:ea typeface="ＭＳ Ｐゴシック" panose="020B0600070205080204" pitchFamily="34" charset="-128"/>
              </a:rPr>
              <a:t>       </a:t>
            </a:r>
          </a:p>
          <a:p>
            <a:pPr>
              <a:defRPr/>
            </a:pPr>
            <a:endParaRPr lang="en-US" sz="1050" dirty="0">
              <a:latin typeface="+mn-lt"/>
              <a:ea typeface="ＭＳ Ｐゴシック" panose="020B0600070205080204" pitchFamily="34" charset="-128"/>
            </a:endParaRPr>
          </a:p>
          <a:p>
            <a:pPr>
              <a:defRPr/>
            </a:pPr>
            <a:r>
              <a:rPr lang="en-US" sz="1050" dirty="0">
                <a:latin typeface="+mn-lt"/>
                <a:ea typeface="ＭＳ Ｐゴシック" panose="020B0600070205080204" pitchFamily="34" charset="-128"/>
              </a:rPr>
              <a:t>       Traffic posts should always include a clear CTA and a link! Example: “Follow the link</a:t>
            </a:r>
          </a:p>
          <a:p>
            <a:pPr>
              <a:defRPr/>
            </a:pPr>
            <a:r>
              <a:rPr lang="en-US" sz="1050" dirty="0">
                <a:latin typeface="+mn-lt"/>
                <a:ea typeface="ＭＳ Ｐゴシック" panose="020B0600070205080204" pitchFamily="34" charset="-128"/>
              </a:rPr>
              <a:t>       to learn more about the Leica S-System: </a:t>
            </a:r>
            <a:r>
              <a:rPr lang="en-US" sz="1050" dirty="0">
                <a:latin typeface="+mn-lt"/>
                <a:ea typeface="ＭＳ Ｐゴシック" panose="020B0600070205080204" pitchFamily="34" charset="-128"/>
                <a:hlinkClick r:id="rId3"/>
              </a:rPr>
              <a:t>https://s.leica-camera.com</a:t>
            </a:r>
            <a:r>
              <a:rPr lang="en-US" sz="1050" dirty="0">
                <a:latin typeface="+mn-lt"/>
                <a:ea typeface="ＭＳ Ｐゴシック" panose="020B0600070205080204" pitchFamily="34" charset="-128"/>
              </a:rPr>
              <a:t> ”</a:t>
            </a:r>
          </a:p>
        </p:txBody>
      </p:sp>
      <p:pic>
        <p:nvPicPr>
          <p:cNvPr id="25605" name="Grafik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4538" y="3609975"/>
            <a:ext cx="28892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Grafik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3413" y="1419225"/>
            <a:ext cx="3043237"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p:cNvSpPr>
            <a:spLocks noGrp="1"/>
          </p:cNvSpPr>
          <p:nvPr>
            <p:ph type="title"/>
          </p:nvPr>
        </p:nvSpPr>
        <p:spPr>
          <a:xfrm>
            <a:off x="1033463" y="355600"/>
            <a:ext cx="7531100" cy="579438"/>
          </a:xfrm>
        </p:spPr>
        <p:txBody>
          <a:bodyPr/>
          <a:lstStyle/>
          <a:p>
            <a:r>
              <a:rPr lang="de-DE" altLang="de-DE"/>
              <a:t>Social Media Presence | Facebook Advertising  </a:t>
            </a:r>
          </a:p>
        </p:txBody>
      </p:sp>
      <p:sp>
        <p:nvSpPr>
          <p:cNvPr id="27651"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193F9570-2044-403D-AC8B-7268B15917FC}" type="slidenum">
              <a:rPr lang="de-DE" altLang="de-DE" sz="800" smtClean="0"/>
              <a:pPr>
                <a:lnSpc>
                  <a:spcPct val="100000"/>
                </a:lnSpc>
                <a:spcBef>
                  <a:spcPct val="0"/>
                </a:spcBef>
                <a:spcAft>
                  <a:spcPct val="0"/>
                </a:spcAft>
                <a:buSzTx/>
                <a:buFontTx/>
                <a:buNone/>
              </a:pPr>
              <a:t>14</a:t>
            </a:fld>
            <a:r>
              <a:rPr lang="de-DE" altLang="de-DE" sz="800"/>
              <a:t> </a:t>
            </a:r>
          </a:p>
        </p:txBody>
      </p:sp>
      <p:sp>
        <p:nvSpPr>
          <p:cNvPr id="8" name="Textfeld 7"/>
          <p:cNvSpPr txBox="1"/>
          <p:nvPr/>
        </p:nvSpPr>
        <p:spPr>
          <a:xfrm>
            <a:off x="323850" y="987425"/>
            <a:ext cx="4608513" cy="3470275"/>
          </a:xfrm>
          <a:prstGeom prst="rect">
            <a:avLst/>
          </a:prstGeom>
          <a:noFill/>
        </p:spPr>
        <p:txBody>
          <a:bodyPr>
            <a:spAutoFit/>
          </a:bodyPr>
          <a:lstStyle/>
          <a:p>
            <a:pPr>
              <a:defRPr/>
            </a:pPr>
            <a:r>
              <a:rPr lang="en-US" sz="1050" dirty="0">
                <a:latin typeface="+mn-lt"/>
                <a:ea typeface="ＭＳ Ｐゴシック" panose="020B0600070205080204" pitchFamily="34" charset="-128"/>
              </a:rPr>
              <a:t> </a:t>
            </a:r>
            <a:r>
              <a:rPr lang="en-US" sz="1100" dirty="0">
                <a:ea typeface="ＭＳ Ｐゴシック" panose="020B0600070205080204" pitchFamily="34" charset="-128"/>
              </a:rPr>
              <a:t>     </a:t>
            </a:r>
            <a:r>
              <a:rPr lang="en-US" sz="1100" b="1" u="sng" dirty="0">
                <a:latin typeface="+mn-lt"/>
                <a:ea typeface="ＭＳ Ｐゴシック" panose="020B0600070205080204" pitchFamily="34" charset="-128"/>
              </a:rPr>
              <a:t>Reach posts </a:t>
            </a:r>
            <a:r>
              <a:rPr lang="en-US" sz="1100" dirty="0">
                <a:latin typeface="+mn-lt"/>
                <a:ea typeface="ＭＳ Ｐゴシック" panose="020B0600070205080204" pitchFamily="34" charset="-128"/>
              </a:rPr>
              <a:t>(</a:t>
            </a:r>
            <a:r>
              <a:rPr lang="en-US" sz="1050" dirty="0">
                <a:latin typeface="+mn-lt"/>
                <a:ea typeface="ＭＳ Ｐゴシック" panose="020B0600070205080204" pitchFamily="34" charset="-128"/>
              </a:rPr>
              <a:t>posts with the goal to raise the awareness of the</a:t>
            </a:r>
          </a:p>
          <a:p>
            <a:pPr>
              <a:defRPr/>
            </a:pPr>
            <a:r>
              <a:rPr lang="en-US" sz="1050" dirty="0">
                <a:latin typeface="+mn-lt"/>
                <a:ea typeface="ＭＳ Ｐゴシック" panose="020B0600070205080204" pitchFamily="34" charset="-128"/>
              </a:rPr>
              <a:t>      </a:t>
            </a:r>
            <a:r>
              <a:rPr lang="en-US" sz="1000" dirty="0">
                <a:latin typeface="+mn-lt"/>
                <a:ea typeface="ＭＳ Ｐゴシック" panose="020B0600070205080204" pitchFamily="34" charset="-128"/>
              </a:rPr>
              <a:t>brand): Here we can choose a broader target group. This can also be </a:t>
            </a:r>
          </a:p>
          <a:p>
            <a:pPr>
              <a:defRPr/>
            </a:pPr>
            <a:r>
              <a:rPr lang="en-US" sz="1000" dirty="0">
                <a:latin typeface="+mn-lt"/>
                <a:ea typeface="ＭＳ Ｐゴシック" panose="020B0600070205080204" pitchFamily="34" charset="-128"/>
              </a:rPr>
              <a:t>      brand unspecific topics to reach a higher number of users. </a:t>
            </a:r>
          </a:p>
          <a:p>
            <a:pPr>
              <a:defRPr/>
            </a:pPr>
            <a:endParaRPr lang="en-US" sz="1000" dirty="0">
              <a:latin typeface="+mn-lt"/>
              <a:ea typeface="ＭＳ Ｐゴシック" panose="020B0600070205080204" pitchFamily="34" charset="-128"/>
            </a:endParaRPr>
          </a:p>
          <a:p>
            <a:pPr>
              <a:defRPr/>
            </a:pPr>
            <a:r>
              <a:rPr lang="en-US" sz="1000" dirty="0">
                <a:latin typeface="+mn-lt"/>
                <a:ea typeface="ＭＳ Ｐゴシック" panose="020B0600070205080204" pitchFamily="34" charset="-128"/>
              </a:rPr>
              <a:t>       </a:t>
            </a:r>
            <a:r>
              <a:rPr lang="en-US" sz="1000" u="sng" dirty="0">
                <a:latin typeface="+mn-lt"/>
                <a:ea typeface="ＭＳ Ｐゴシック" panose="020B0600070205080204" pitchFamily="34" charset="-128"/>
              </a:rPr>
              <a:t>Budget:</a:t>
            </a:r>
            <a:r>
              <a:rPr lang="en-US" sz="1000" dirty="0">
                <a:latin typeface="+mn-lt"/>
                <a:ea typeface="ＭＳ Ｐゴシック" panose="020B0600070205080204" pitchFamily="34" charset="-128"/>
              </a:rPr>
              <a:t> As usual in the digital advertising business, </a:t>
            </a:r>
            <a:r>
              <a:rPr lang="en-US" sz="1000" b="1" dirty="0">
                <a:latin typeface="+mn-lt"/>
                <a:ea typeface="ＭＳ Ｐゴシック" panose="020B0600070205080204" pitchFamily="34" charset="-128"/>
              </a:rPr>
              <a:t>more is more </a:t>
            </a:r>
            <a:r>
              <a:rPr lang="en-US" sz="1000" dirty="0">
                <a:latin typeface="+mn-lt"/>
                <a:ea typeface="ＭＳ Ｐゴシック" panose="020B0600070205080204" pitchFamily="34" charset="-128"/>
              </a:rPr>
              <a:t>to reach a</a:t>
            </a:r>
          </a:p>
          <a:p>
            <a:pPr>
              <a:defRPr/>
            </a:pPr>
            <a:r>
              <a:rPr lang="en-US" sz="1000" dirty="0">
                <a:latin typeface="+mn-lt"/>
                <a:ea typeface="ＭＳ Ｐゴシック" panose="020B0600070205080204" pitchFamily="34" charset="-128"/>
              </a:rPr>
              <a:t>       broader audience. But in the first steps start with a small budget to get a</a:t>
            </a:r>
          </a:p>
          <a:p>
            <a:pPr>
              <a:defRPr/>
            </a:pPr>
            <a:r>
              <a:rPr lang="en-US" sz="1000" dirty="0">
                <a:latin typeface="+mn-lt"/>
                <a:ea typeface="ＭＳ Ｐゴシック" panose="020B0600070205080204" pitchFamily="34" charset="-128"/>
              </a:rPr>
              <a:t>       feeling for the advertising mechanics and to learn what works best for your</a:t>
            </a:r>
          </a:p>
          <a:p>
            <a:pPr>
              <a:defRPr/>
            </a:pPr>
            <a:r>
              <a:rPr lang="en-US" sz="1000" dirty="0">
                <a:latin typeface="+mn-lt"/>
                <a:ea typeface="ＭＳ Ｐゴシック" panose="020B0600070205080204" pitchFamily="34" charset="-128"/>
              </a:rPr>
              <a:t>       local audience.</a:t>
            </a:r>
          </a:p>
          <a:p>
            <a:pPr>
              <a:defRPr/>
            </a:pPr>
            <a:endParaRPr lang="en-US" sz="1000" dirty="0">
              <a:latin typeface="+mn-lt"/>
              <a:ea typeface="ＭＳ Ｐゴシック" panose="020B0600070205080204" pitchFamily="34" charset="-128"/>
            </a:endParaRPr>
          </a:p>
          <a:p>
            <a:pPr>
              <a:defRPr/>
            </a:pPr>
            <a:r>
              <a:rPr lang="en-US" sz="1000" dirty="0">
                <a:latin typeface="+mn-lt"/>
                <a:ea typeface="ＭＳ Ｐゴシック" panose="020B0600070205080204" pitchFamily="34" charset="-128"/>
              </a:rPr>
              <a:t>       </a:t>
            </a:r>
            <a:r>
              <a:rPr lang="en-US" sz="1000" u="sng" dirty="0">
                <a:latin typeface="+mn-lt"/>
                <a:ea typeface="ＭＳ Ｐゴシック" panose="020B0600070205080204" pitchFamily="34" charset="-128"/>
              </a:rPr>
              <a:t>Age:</a:t>
            </a:r>
            <a:r>
              <a:rPr lang="en-US" sz="1000" dirty="0">
                <a:latin typeface="+mn-lt"/>
                <a:ea typeface="ＭＳ Ｐゴシック" panose="020B0600070205080204" pitchFamily="34" charset="-128"/>
              </a:rPr>
              <a:t> In average we defined the age range from </a:t>
            </a:r>
            <a:r>
              <a:rPr lang="en-US" sz="1000" b="1" dirty="0">
                <a:latin typeface="+mn-lt"/>
                <a:ea typeface="ＭＳ Ｐゴシック" panose="020B0600070205080204" pitchFamily="34" charset="-128"/>
              </a:rPr>
              <a:t>25-65+ </a:t>
            </a:r>
            <a:r>
              <a:rPr lang="en-US" sz="1000" dirty="0">
                <a:latin typeface="+mn-lt"/>
                <a:ea typeface="ＭＳ Ｐゴシック" panose="020B0600070205080204" pitchFamily="34" charset="-128"/>
              </a:rPr>
              <a:t>as a potential age</a:t>
            </a:r>
          </a:p>
          <a:p>
            <a:pPr>
              <a:defRPr/>
            </a:pPr>
            <a:r>
              <a:rPr lang="en-US" sz="1000" dirty="0">
                <a:latin typeface="+mn-lt"/>
                <a:ea typeface="ＭＳ Ｐゴシック" panose="020B0600070205080204" pitchFamily="34" charset="-128"/>
              </a:rPr>
              <a:t>       range for Leica buyers. Depending on the product the target group could also</a:t>
            </a:r>
          </a:p>
          <a:p>
            <a:pPr>
              <a:defRPr/>
            </a:pPr>
            <a:r>
              <a:rPr lang="en-US" sz="1000" dirty="0">
                <a:latin typeface="+mn-lt"/>
                <a:ea typeface="ＭＳ Ｐゴシック" panose="020B0600070205080204" pitchFamily="34" charset="-128"/>
              </a:rPr>
              <a:t>       be younger (lower priced products such as accessories or the Leica SOFORT, or</a:t>
            </a:r>
          </a:p>
          <a:p>
            <a:pPr>
              <a:defRPr/>
            </a:pPr>
            <a:r>
              <a:rPr lang="en-US" sz="1000" dirty="0">
                <a:latin typeface="+mn-lt"/>
                <a:ea typeface="ＭＳ Ｐゴシック" panose="020B0600070205080204" pitchFamily="34" charset="-128"/>
              </a:rPr>
              <a:t>       for the Leica TL2) or more specific. </a:t>
            </a:r>
          </a:p>
          <a:p>
            <a:pPr>
              <a:defRPr/>
            </a:pPr>
            <a:endParaRPr lang="en-US" sz="1000" dirty="0">
              <a:solidFill>
                <a:schemeClr val="bg2"/>
              </a:solidFill>
              <a:latin typeface="+mn-lt"/>
              <a:ea typeface="ＭＳ Ｐゴシック" panose="020B0600070205080204" pitchFamily="34" charset="-128"/>
            </a:endParaRPr>
          </a:p>
          <a:p>
            <a:pPr>
              <a:defRPr/>
            </a:pPr>
            <a:r>
              <a:rPr lang="en-US" sz="1000" dirty="0">
                <a:solidFill>
                  <a:schemeClr val="bg2"/>
                </a:solidFill>
                <a:latin typeface="+mn-lt"/>
                <a:ea typeface="ＭＳ Ｐゴシック" panose="020B0600070205080204" pitchFamily="34" charset="-128"/>
              </a:rPr>
              <a:t>       </a:t>
            </a:r>
            <a:r>
              <a:rPr lang="en-US" sz="1000" u="sng" dirty="0">
                <a:latin typeface="+mn-lt"/>
                <a:ea typeface="ＭＳ Ｐゴシック" panose="020B0600070205080204" pitchFamily="34" charset="-128"/>
              </a:rPr>
              <a:t>Location &amp; Language:</a:t>
            </a:r>
            <a:r>
              <a:rPr lang="en-US" sz="1000" dirty="0">
                <a:latin typeface="+mn-lt"/>
                <a:ea typeface="ＭＳ Ｐゴシック" panose="020B0600070205080204" pitchFamily="34" charset="-128"/>
              </a:rPr>
              <a:t> If you want to promote a </a:t>
            </a:r>
            <a:r>
              <a:rPr lang="en-US" sz="1000" b="1" dirty="0">
                <a:latin typeface="+mn-lt"/>
                <a:ea typeface="ＭＳ Ｐゴシック" panose="020B0600070205080204" pitchFamily="34" charset="-128"/>
              </a:rPr>
              <a:t>local event, </a:t>
            </a:r>
            <a:r>
              <a:rPr lang="en-US" sz="1000" dirty="0">
                <a:latin typeface="+mn-lt"/>
                <a:ea typeface="ＭＳ Ｐゴシック" panose="020B0600070205080204" pitchFamily="34" charset="-128"/>
              </a:rPr>
              <a:t>please target</a:t>
            </a:r>
          </a:p>
          <a:p>
            <a:pPr>
              <a:defRPr/>
            </a:pPr>
            <a:r>
              <a:rPr lang="en-US" sz="1000" dirty="0">
                <a:latin typeface="+mn-lt"/>
                <a:ea typeface="ＭＳ Ｐゴシック" panose="020B0600070205080204" pitchFamily="34" charset="-128"/>
              </a:rPr>
              <a:t>       only the surrounding areas that make sense for the promotion.</a:t>
            </a:r>
          </a:p>
          <a:p>
            <a:pPr>
              <a:defRPr/>
            </a:pPr>
            <a:r>
              <a:rPr lang="en-US" sz="1000" b="1" dirty="0">
                <a:latin typeface="+mn-lt"/>
                <a:ea typeface="ＭＳ Ｐゴシック" panose="020B0600070205080204" pitchFamily="34" charset="-128"/>
              </a:rPr>
              <a:t>       </a:t>
            </a:r>
            <a:r>
              <a:rPr lang="en-US" sz="1000" dirty="0">
                <a:latin typeface="+mn-lt"/>
                <a:ea typeface="ＭＳ Ｐゴシック" panose="020B0600070205080204" pitchFamily="34" charset="-128"/>
              </a:rPr>
              <a:t>For promotions that independent from local specific communication, please</a:t>
            </a:r>
          </a:p>
          <a:p>
            <a:pPr>
              <a:defRPr/>
            </a:pPr>
            <a:r>
              <a:rPr lang="en-US" sz="1000" dirty="0">
                <a:latin typeface="+mn-lt"/>
                <a:ea typeface="ＭＳ Ｐゴシック" panose="020B0600070205080204" pitchFamily="34" charset="-128"/>
              </a:rPr>
              <a:t>       don’t target audiences who are located beyond your sales area and use the </a:t>
            </a:r>
          </a:p>
          <a:p>
            <a:pPr>
              <a:defRPr/>
            </a:pPr>
            <a:r>
              <a:rPr lang="en-US" sz="1000" dirty="0">
                <a:latin typeface="+mn-lt"/>
                <a:ea typeface="ＭＳ Ｐゴシック" panose="020B0600070205080204" pitchFamily="34" charset="-128"/>
              </a:rPr>
              <a:t>       correct language for the selected region.</a:t>
            </a:r>
          </a:p>
          <a:p>
            <a:pPr>
              <a:defRPr/>
            </a:pPr>
            <a:endParaRPr lang="en-US" sz="1000" dirty="0">
              <a:solidFill>
                <a:schemeClr val="bg2"/>
              </a:solidFill>
              <a:latin typeface="+mn-lt"/>
              <a:ea typeface="ＭＳ Ｐゴシック" panose="020B0600070205080204" pitchFamily="34" charset="-128"/>
            </a:endParaRPr>
          </a:p>
          <a:p>
            <a:pPr>
              <a:defRPr/>
            </a:pPr>
            <a:r>
              <a:rPr lang="en-US" sz="1000" dirty="0">
                <a:solidFill>
                  <a:schemeClr val="bg2"/>
                </a:solidFill>
                <a:latin typeface="+mn-lt"/>
                <a:ea typeface="ＭＳ Ｐゴシック" panose="020B0600070205080204" pitchFamily="34" charset="-128"/>
              </a:rPr>
              <a:t>  </a:t>
            </a:r>
          </a:p>
        </p:txBody>
      </p:sp>
      <p:pic>
        <p:nvPicPr>
          <p:cNvPr id="2" name="Grafik 1"/>
          <p:cNvPicPr>
            <a:picLocks noChangeAspect="1"/>
          </p:cNvPicPr>
          <p:nvPr/>
        </p:nvPicPr>
        <p:blipFill>
          <a:blip r:embed="rId3"/>
          <a:stretch>
            <a:fillRect/>
          </a:stretch>
        </p:blipFill>
        <p:spPr>
          <a:xfrm>
            <a:off x="5364163" y="1347788"/>
            <a:ext cx="3200400" cy="2822575"/>
          </a:xfrm>
          <a:prstGeom prst="rect">
            <a:avLst/>
          </a:prstGeom>
          <a:ln>
            <a:solidFill>
              <a:schemeClr val="accent4"/>
            </a:solid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p:cNvSpPr>
            <a:spLocks noGrp="1"/>
          </p:cNvSpPr>
          <p:nvPr>
            <p:ph type="title"/>
          </p:nvPr>
        </p:nvSpPr>
        <p:spPr>
          <a:xfrm>
            <a:off x="1033463" y="355600"/>
            <a:ext cx="7531100" cy="579438"/>
          </a:xfrm>
        </p:spPr>
        <p:txBody>
          <a:bodyPr/>
          <a:lstStyle/>
          <a:p>
            <a:r>
              <a:rPr lang="de-DE" altLang="de-DE"/>
              <a:t>Social Media Presence | Facebook Advertising</a:t>
            </a:r>
          </a:p>
        </p:txBody>
      </p:sp>
      <p:sp>
        <p:nvSpPr>
          <p:cNvPr id="29699"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E3017BBF-A6FE-47DC-BEF7-3895880E1E47}" type="slidenum">
              <a:rPr lang="de-DE" altLang="de-DE" sz="800" smtClean="0"/>
              <a:pPr>
                <a:lnSpc>
                  <a:spcPct val="100000"/>
                </a:lnSpc>
                <a:spcBef>
                  <a:spcPct val="0"/>
                </a:spcBef>
                <a:spcAft>
                  <a:spcPct val="0"/>
                </a:spcAft>
                <a:buSzTx/>
                <a:buFontTx/>
                <a:buNone/>
              </a:pPr>
              <a:t>15</a:t>
            </a:fld>
            <a:r>
              <a:rPr lang="de-DE" altLang="de-DE" sz="800"/>
              <a:t> </a:t>
            </a:r>
          </a:p>
        </p:txBody>
      </p:sp>
      <p:sp>
        <p:nvSpPr>
          <p:cNvPr id="5" name="Textfeld 4"/>
          <p:cNvSpPr txBox="1"/>
          <p:nvPr/>
        </p:nvSpPr>
        <p:spPr>
          <a:xfrm>
            <a:off x="179388" y="1058863"/>
            <a:ext cx="8642350" cy="3646487"/>
          </a:xfrm>
          <a:prstGeom prst="rect">
            <a:avLst/>
          </a:prstGeom>
          <a:noFill/>
        </p:spPr>
        <p:txBody>
          <a:bodyPr>
            <a:spAutoFit/>
          </a:bodyPr>
          <a:lstStyle/>
          <a:p>
            <a:pPr>
              <a:defRPr/>
            </a:pPr>
            <a:endParaRPr lang="en-US" sz="1050" dirty="0">
              <a:latin typeface="+mn-lt"/>
              <a:ea typeface="ＭＳ Ｐゴシック" panose="020B0600070205080204" pitchFamily="34" charset="-128"/>
            </a:endParaRPr>
          </a:p>
          <a:p>
            <a:pPr>
              <a:defRPr/>
            </a:pPr>
            <a:r>
              <a:rPr lang="en-US" sz="1050" b="1" u="sng" dirty="0">
                <a:latin typeface="+mn-lt"/>
                <a:ea typeface="ＭＳ Ｐゴシック" panose="020B0600070205080204" pitchFamily="34" charset="-128"/>
              </a:rPr>
              <a:t>Timing</a:t>
            </a:r>
            <a:r>
              <a:rPr lang="en-US" sz="1050" b="1" dirty="0">
                <a:latin typeface="+mn-lt"/>
                <a:ea typeface="ＭＳ Ｐゴシック" panose="020B0600070205080204" pitchFamily="34" charset="-128"/>
              </a:rPr>
              <a:t>: </a:t>
            </a:r>
            <a:r>
              <a:rPr lang="en-US" sz="1050" dirty="0">
                <a:latin typeface="+mn-lt"/>
                <a:ea typeface="ＭＳ Ｐゴシック" panose="020B0600070205080204" pitchFamily="34" charset="-128"/>
              </a:rPr>
              <a:t>Think also about the right timing. Based on our experience we publish postings around 4PM CEST/CET. Here we have the maximum overlaps with relevant time zones for postings around the globe. </a:t>
            </a:r>
          </a:p>
          <a:p>
            <a:pPr>
              <a:defRPr/>
            </a:pPr>
            <a:endParaRPr lang="en-US" sz="1050" dirty="0">
              <a:latin typeface="+mn-lt"/>
              <a:ea typeface="ＭＳ Ｐゴシック" panose="020B0600070205080204" pitchFamily="34" charset="-128"/>
            </a:endParaRPr>
          </a:p>
          <a:p>
            <a:pPr>
              <a:defRPr/>
            </a:pPr>
            <a:r>
              <a:rPr lang="en-US" sz="1050" b="1" dirty="0">
                <a:latin typeface="+mn-lt"/>
                <a:ea typeface="ＭＳ Ｐゴシック" panose="020B0600070205080204" pitchFamily="34" charset="-128"/>
              </a:rPr>
              <a:t>Launches</a:t>
            </a:r>
            <a:r>
              <a:rPr lang="en-US" sz="1050" dirty="0">
                <a:latin typeface="+mn-lt"/>
                <a:ea typeface="ＭＳ Ｐゴシック" panose="020B0600070205080204" pitchFamily="34" charset="-128"/>
              </a:rPr>
              <a:t> as well as national or </a:t>
            </a:r>
            <a:r>
              <a:rPr lang="en-US" sz="1050" b="1" dirty="0">
                <a:latin typeface="+mn-lt"/>
                <a:ea typeface="ＭＳ Ｐゴシック" panose="020B0600070205080204" pitchFamily="34" charset="-128"/>
              </a:rPr>
              <a:t>international holidays and events</a:t>
            </a:r>
            <a:r>
              <a:rPr lang="en-US" sz="1050" dirty="0">
                <a:latin typeface="+mn-lt"/>
                <a:ea typeface="ＭＳ Ｐゴシック" panose="020B0600070205080204" pitchFamily="34" charset="-128"/>
              </a:rPr>
              <a:t> are always a good opportunity to rise the awareness for a product. Launches have the advantage that they are very “Leica specific” and Leica interested people will search for keywords around the product. This is a good opportunity for a better ranking in the Facebook algorithm that results in a lower CPC and a better visibility. National or international events  like Christmas is also a good opportunity to drive sales and reach the target group with paid advertising. The disadvantage is that you’ll be not the only advertiser with this idea. That makes it harder to reach the target group with a low budget.</a:t>
            </a:r>
          </a:p>
          <a:p>
            <a:pPr>
              <a:defRPr/>
            </a:pPr>
            <a:r>
              <a:rPr lang="en-US" sz="1050" dirty="0">
                <a:latin typeface="+mn-lt"/>
                <a:ea typeface="ＭＳ Ｐゴシック" panose="020B0600070205080204" pitchFamily="34" charset="-128"/>
              </a:rPr>
              <a:t>Furthermore you have to keep in mind when people will have the most time for online shopping or surfing about products and upcoming event. So you should plan the advertising </a:t>
            </a:r>
            <a:r>
              <a:rPr lang="en-US" sz="1050" b="1" dirty="0">
                <a:latin typeface="+mn-lt"/>
                <a:ea typeface="ＭＳ Ｐゴシック" panose="020B0600070205080204" pitchFamily="34" charset="-128"/>
              </a:rPr>
              <a:t>around weekends and holidays </a:t>
            </a:r>
            <a:r>
              <a:rPr lang="en-US" sz="1050" dirty="0">
                <a:latin typeface="+mn-lt"/>
                <a:ea typeface="ＭＳ Ｐゴシック" panose="020B0600070205080204" pitchFamily="34" charset="-128"/>
              </a:rPr>
              <a:t>where people have the most receptive for advertisings and purchasing. </a:t>
            </a:r>
          </a:p>
          <a:p>
            <a:pPr>
              <a:defRPr/>
            </a:pPr>
            <a:endParaRPr lang="en-US" sz="1050" dirty="0">
              <a:latin typeface="+mn-lt"/>
              <a:ea typeface="ＭＳ Ｐゴシック" panose="020B0600070205080204" pitchFamily="34" charset="-128"/>
            </a:endParaRPr>
          </a:p>
          <a:p>
            <a:pPr>
              <a:defRPr/>
            </a:pPr>
            <a:r>
              <a:rPr lang="en-US" sz="1050" b="1" dirty="0">
                <a:latin typeface="+mn-lt"/>
                <a:ea typeface="ＭＳ Ｐゴシック" panose="020B0600070205080204" pitchFamily="34" charset="-128"/>
              </a:rPr>
              <a:t>2. Assets</a:t>
            </a:r>
          </a:p>
          <a:p>
            <a:pPr>
              <a:defRPr/>
            </a:pPr>
            <a:r>
              <a:rPr lang="en-US" sz="1050" dirty="0">
                <a:latin typeface="+mn-lt"/>
                <a:ea typeface="ＭＳ Ｐゴシック" panose="020B0600070205080204" pitchFamily="34" charset="-128"/>
              </a:rPr>
              <a:t>The assets should be platform specific and created in the relevant format. </a:t>
            </a:r>
          </a:p>
          <a:p>
            <a:pPr>
              <a:defRPr/>
            </a:pPr>
            <a:endParaRPr lang="en-US" sz="1050" b="1" dirty="0">
              <a:latin typeface="+mn-lt"/>
              <a:ea typeface="ＭＳ Ｐゴシック" panose="020B0600070205080204" pitchFamily="34" charset="-128"/>
            </a:endParaRPr>
          </a:p>
          <a:p>
            <a:pPr>
              <a:defRPr/>
            </a:pPr>
            <a:r>
              <a:rPr lang="en-US" sz="1050" b="1" dirty="0">
                <a:latin typeface="+mn-lt"/>
                <a:ea typeface="ＭＳ Ｐゴシック" panose="020B0600070205080204" pitchFamily="34" charset="-128"/>
              </a:rPr>
              <a:t>3. Post copy: </a:t>
            </a:r>
          </a:p>
          <a:p>
            <a:pPr>
              <a:defRPr/>
            </a:pPr>
            <a:r>
              <a:rPr lang="en-US" sz="1050" b="1" dirty="0">
                <a:latin typeface="+mn-lt"/>
                <a:ea typeface="ＭＳ Ｐゴシック" panose="020B0600070205080204" pitchFamily="34" charset="-128"/>
              </a:rPr>
              <a:t>Think and act like a customer. </a:t>
            </a:r>
            <a:r>
              <a:rPr lang="en-US" sz="1050" dirty="0">
                <a:latin typeface="+mn-lt"/>
                <a:ea typeface="ＭＳ Ｐゴシック" panose="020B0600070205080204" pitchFamily="34" charset="-128"/>
              </a:rPr>
              <a:t>Put yourself in the place of the customer. Which keywords would you use to find the product you are promoting? What would you like to read in a text? Try to integrate that in the copy. Highlight features and the USP of the product and keep your text </a:t>
            </a:r>
            <a:r>
              <a:rPr lang="en-US" sz="1050" b="1" dirty="0">
                <a:latin typeface="+mn-lt"/>
                <a:ea typeface="ＭＳ Ｐゴシック" panose="020B0600070205080204" pitchFamily="34" charset="-128"/>
              </a:rPr>
              <a:t>clear and </a:t>
            </a:r>
            <a:r>
              <a:rPr lang="en-US" sz="1050" b="1" dirty="0" err="1">
                <a:latin typeface="+mn-lt"/>
                <a:ea typeface="ＭＳ Ｐゴシック" panose="020B0600070205080204" pitchFamily="34" charset="-128"/>
              </a:rPr>
              <a:t>snackable</a:t>
            </a:r>
            <a:r>
              <a:rPr lang="en-US" sz="1050" dirty="0">
                <a:latin typeface="+mn-lt"/>
                <a:ea typeface="ＭＳ Ｐゴシック" panose="020B0600070205080204" pitchFamily="34" charset="-128"/>
              </a:rPr>
              <a:t>. Even if you pay for an ad placement you have to </a:t>
            </a:r>
            <a:r>
              <a:rPr lang="en-US" sz="1050" b="1" dirty="0">
                <a:latin typeface="+mn-lt"/>
                <a:ea typeface="ＭＳ Ｐゴシック" panose="020B0600070205080204" pitchFamily="34" charset="-128"/>
              </a:rPr>
              <a:t>create content that wakens the interest of an user</a:t>
            </a:r>
            <a:r>
              <a:rPr lang="en-US" sz="1050" dirty="0">
                <a:latin typeface="+mn-lt"/>
                <a:ea typeface="ＭＳ Ｐゴシック" panose="020B0600070205080204" pitchFamily="34" charset="-128"/>
              </a:rPr>
              <a:t>. Your goal is that the customers stops at YOUR ad while he or she is scrolling trough the platform with hundreds of posts and advertisings. Here a crunchy CTA as well as formulations like “NEW”, “LIMITED” or “NOW AVAILABE” help to catch the interest of the user and are click driver/trigger. </a:t>
            </a:r>
          </a:p>
          <a:p>
            <a:pPr marL="171450" indent="-171450">
              <a:buFont typeface="Arial" panose="020B0604020202020204" pitchFamily="34" charset="0"/>
              <a:buChar char="•"/>
              <a:defRPr/>
            </a:pPr>
            <a:endParaRPr lang="en-US" sz="1050" dirty="0">
              <a:latin typeface="+mn-lt"/>
              <a:ea typeface="ＭＳ Ｐゴシック" panose="020B0600070205080204" pitchFamily="34" charset="-12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el 1"/>
          <p:cNvSpPr>
            <a:spLocks noGrp="1"/>
          </p:cNvSpPr>
          <p:nvPr>
            <p:ph type="title"/>
          </p:nvPr>
        </p:nvSpPr>
        <p:spPr>
          <a:xfrm>
            <a:off x="1033463" y="355600"/>
            <a:ext cx="7531100" cy="579438"/>
          </a:xfrm>
        </p:spPr>
        <p:txBody>
          <a:bodyPr/>
          <a:lstStyle/>
          <a:p>
            <a:r>
              <a:rPr lang="de-DE" altLang="de-DE"/>
              <a:t>Social Media Presence | Facebook Advertising  </a:t>
            </a:r>
          </a:p>
        </p:txBody>
      </p:sp>
      <p:sp>
        <p:nvSpPr>
          <p:cNvPr id="31747"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AC963002-1F0D-4C57-9673-F30016E684CF}" type="slidenum">
              <a:rPr lang="de-DE" altLang="de-DE" sz="800" smtClean="0"/>
              <a:pPr>
                <a:lnSpc>
                  <a:spcPct val="100000"/>
                </a:lnSpc>
                <a:spcBef>
                  <a:spcPct val="0"/>
                </a:spcBef>
                <a:spcAft>
                  <a:spcPct val="0"/>
                </a:spcAft>
                <a:buSzTx/>
                <a:buFontTx/>
                <a:buNone/>
              </a:pPr>
              <a:t>16</a:t>
            </a:fld>
            <a:r>
              <a:rPr lang="de-DE" altLang="de-DE" sz="800"/>
              <a:t> </a:t>
            </a:r>
          </a:p>
        </p:txBody>
      </p:sp>
      <p:sp>
        <p:nvSpPr>
          <p:cNvPr id="8" name="Textfeld 7"/>
          <p:cNvSpPr txBox="1"/>
          <p:nvPr/>
        </p:nvSpPr>
        <p:spPr>
          <a:xfrm>
            <a:off x="179388" y="2700338"/>
            <a:ext cx="8786812" cy="1816100"/>
          </a:xfrm>
          <a:prstGeom prst="rect">
            <a:avLst/>
          </a:prstGeom>
          <a:noFill/>
        </p:spPr>
        <p:txBody>
          <a:bodyPr>
            <a:spAutoFit/>
          </a:bodyPr>
          <a:lstStyle/>
          <a:p>
            <a:pPr>
              <a:defRPr/>
            </a:pPr>
            <a:endParaRPr lang="en-US" sz="1050" dirty="0">
              <a:solidFill>
                <a:schemeClr val="bg2"/>
              </a:solidFill>
              <a:latin typeface="+mn-lt"/>
              <a:ea typeface="ＭＳ Ｐゴシック" panose="020B0600070205080204" pitchFamily="34" charset="-128"/>
            </a:endParaRPr>
          </a:p>
          <a:p>
            <a:pPr>
              <a:defRPr/>
            </a:pPr>
            <a:r>
              <a:rPr lang="en-US" sz="1050" b="1" dirty="0">
                <a:latin typeface="+mn-lt"/>
                <a:ea typeface="ＭＳ Ｐゴシック" panose="020B0600070205080204" pitchFamily="34" charset="-128"/>
              </a:rPr>
              <a:t>      Custom Audiences: </a:t>
            </a:r>
            <a:r>
              <a:rPr lang="en-US" sz="1000" dirty="0">
                <a:latin typeface="+mn-lt"/>
                <a:ea typeface="ＭＳ Ｐゴシック" panose="020B0600070205080204" pitchFamily="34" charset="-128"/>
              </a:rPr>
              <a:t>The creation of  a target group that is made from scratch as descripted in the previous slides is called “core audience”. Facebook Custom</a:t>
            </a:r>
          </a:p>
          <a:p>
            <a:pPr>
              <a:defRPr/>
            </a:pPr>
            <a:r>
              <a:rPr lang="en-US" sz="1000" dirty="0">
                <a:latin typeface="+mn-lt"/>
                <a:ea typeface="ＭＳ Ｐゴシック" panose="020B0600070205080204" pitchFamily="34" charset="-128"/>
              </a:rPr>
              <a:t>      Audiences are highly defined groups of people who already have a relationship with your business, such as past customers, people who have visited your website, or</a:t>
            </a:r>
          </a:p>
          <a:p>
            <a:pPr>
              <a:defRPr/>
            </a:pPr>
            <a:r>
              <a:rPr lang="en-US" sz="1000" dirty="0">
                <a:latin typeface="+mn-lt"/>
                <a:ea typeface="ＭＳ Ｐゴシック" panose="020B0600070205080204" pitchFamily="34" charset="-128"/>
              </a:rPr>
              <a:t>      people who have installed your app. Even better, Custom Audiences can be used to create lookalike audiences.</a:t>
            </a:r>
            <a:endParaRPr lang="en-US" sz="1050" b="1" dirty="0">
              <a:latin typeface="+mn-lt"/>
              <a:ea typeface="ＭＳ Ｐゴシック" panose="020B0600070205080204" pitchFamily="34" charset="-128"/>
            </a:endParaRPr>
          </a:p>
          <a:p>
            <a:pPr>
              <a:defRPr/>
            </a:pPr>
            <a:endParaRPr lang="en-US" sz="1050" dirty="0">
              <a:latin typeface="+mn-lt"/>
              <a:ea typeface="ＭＳ Ｐゴシック" panose="020B0600070205080204" pitchFamily="34" charset="-128"/>
            </a:endParaRPr>
          </a:p>
          <a:p>
            <a:pPr>
              <a:defRPr/>
            </a:pPr>
            <a:r>
              <a:rPr lang="en-US" sz="1050" b="1" dirty="0">
                <a:latin typeface="+mn-lt"/>
                <a:ea typeface="ＭＳ Ｐゴシック" panose="020B0600070205080204" pitchFamily="34" charset="-128"/>
              </a:rPr>
              <a:t>      Lookalike audiences: </a:t>
            </a:r>
            <a:r>
              <a:rPr lang="en-US" sz="1000" dirty="0">
                <a:latin typeface="+mn-lt"/>
                <a:ea typeface="ＭＳ Ｐゴシック" panose="020B0600070205080204" pitchFamily="34" charset="-128"/>
              </a:rPr>
              <a:t>The lookalike audience is based on the custom audience and generally means an "algorithmically-assembled group of social network</a:t>
            </a:r>
          </a:p>
          <a:p>
            <a:pPr>
              <a:defRPr/>
            </a:pPr>
            <a:r>
              <a:rPr lang="en-US" sz="1000" dirty="0">
                <a:latin typeface="+mn-lt"/>
                <a:ea typeface="ＭＳ Ｐゴシック" panose="020B0600070205080204" pitchFamily="34" charset="-128"/>
              </a:rPr>
              <a:t>      members who resemble, in some way, another group of members“. Lookalike audiences anatomize existing customers and their user profiles to find the</a:t>
            </a:r>
          </a:p>
          <a:p>
            <a:pPr>
              <a:defRPr/>
            </a:pPr>
            <a:r>
              <a:rPr lang="en-US" sz="1000" dirty="0">
                <a:latin typeface="+mn-lt"/>
                <a:ea typeface="ＭＳ Ｐゴシック" panose="020B0600070205080204" pitchFamily="34" charset="-128"/>
              </a:rPr>
              <a:t>      commonalities between the existing audience.  This helps to find highly-qualified customers who previously would have been difficult to identify and reach. This</a:t>
            </a:r>
          </a:p>
          <a:p>
            <a:pPr>
              <a:defRPr/>
            </a:pPr>
            <a:r>
              <a:rPr lang="en-US" sz="1000" dirty="0">
                <a:latin typeface="+mn-lt"/>
                <a:ea typeface="ＭＳ Ｐゴシック" panose="020B0600070205080204" pitchFamily="34" charset="-128"/>
              </a:rPr>
              <a:t>      approach saves time and lowers advertising costs for the acquisition of a new audience. </a:t>
            </a:r>
          </a:p>
          <a:p>
            <a:pPr>
              <a:defRPr/>
            </a:pPr>
            <a:endParaRPr lang="en-US" sz="1000" dirty="0">
              <a:solidFill>
                <a:schemeClr val="bg2"/>
              </a:solidFill>
              <a:latin typeface="+mn-lt"/>
              <a:ea typeface="ＭＳ Ｐゴシック" panose="020B0600070205080204" pitchFamily="34" charset="-128"/>
            </a:endParaRPr>
          </a:p>
          <a:p>
            <a:pPr>
              <a:defRPr/>
            </a:pPr>
            <a:r>
              <a:rPr lang="en-US" sz="1000" dirty="0">
                <a:solidFill>
                  <a:schemeClr val="bg2"/>
                </a:solidFill>
                <a:latin typeface="+mn-lt"/>
                <a:ea typeface="ＭＳ Ｐゴシック" panose="020B0600070205080204" pitchFamily="34" charset="-128"/>
              </a:rPr>
              <a:t>  </a:t>
            </a:r>
          </a:p>
        </p:txBody>
      </p:sp>
      <p:pic>
        <p:nvPicPr>
          <p:cNvPr id="2" name="Grafik 1"/>
          <p:cNvPicPr>
            <a:picLocks noChangeAspect="1"/>
          </p:cNvPicPr>
          <p:nvPr/>
        </p:nvPicPr>
        <p:blipFill>
          <a:blip r:embed="rId3"/>
          <a:stretch>
            <a:fillRect/>
          </a:stretch>
        </p:blipFill>
        <p:spPr>
          <a:xfrm>
            <a:off x="1763713" y="1003300"/>
            <a:ext cx="5040312" cy="1555750"/>
          </a:xfrm>
          <a:prstGeom prst="rect">
            <a:avLst/>
          </a:prstGeom>
          <a:ln>
            <a:solidFill>
              <a:schemeClr val="tx1">
                <a:lumMod val="50000"/>
                <a:lumOff val="50000"/>
              </a:schemeClr>
            </a:solid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1"/>
          <p:cNvSpPr>
            <a:spLocks noGrp="1"/>
          </p:cNvSpPr>
          <p:nvPr>
            <p:ph type="title"/>
          </p:nvPr>
        </p:nvSpPr>
        <p:spPr>
          <a:xfrm>
            <a:off x="1033463" y="355600"/>
            <a:ext cx="7531100" cy="579438"/>
          </a:xfrm>
        </p:spPr>
        <p:txBody>
          <a:bodyPr/>
          <a:lstStyle/>
          <a:p>
            <a:r>
              <a:rPr lang="de-DE" altLang="de-DE"/>
              <a:t>Social Media Presence | Facebook Advertising</a:t>
            </a:r>
          </a:p>
        </p:txBody>
      </p:sp>
      <p:sp>
        <p:nvSpPr>
          <p:cNvPr id="33795"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77122496-F235-469A-8236-509D3F5BF40A}" type="slidenum">
              <a:rPr lang="de-DE" altLang="de-DE" sz="800" smtClean="0"/>
              <a:pPr>
                <a:lnSpc>
                  <a:spcPct val="100000"/>
                </a:lnSpc>
                <a:spcBef>
                  <a:spcPct val="0"/>
                </a:spcBef>
                <a:spcAft>
                  <a:spcPct val="0"/>
                </a:spcAft>
                <a:buSzTx/>
                <a:buFontTx/>
                <a:buNone/>
              </a:pPr>
              <a:t>17</a:t>
            </a:fld>
            <a:r>
              <a:rPr lang="de-DE" altLang="de-DE" sz="800"/>
              <a:t> </a:t>
            </a:r>
          </a:p>
        </p:txBody>
      </p:sp>
      <p:pic>
        <p:nvPicPr>
          <p:cNvPr id="33796"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492250"/>
            <a:ext cx="3875087"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p:cNvSpPr txBox="1"/>
          <p:nvPr/>
        </p:nvSpPr>
        <p:spPr>
          <a:xfrm>
            <a:off x="179388" y="1635125"/>
            <a:ext cx="3816350" cy="2192338"/>
          </a:xfrm>
          <a:prstGeom prst="rect">
            <a:avLst/>
          </a:prstGeom>
          <a:noFill/>
        </p:spPr>
        <p:txBody>
          <a:bodyPr>
            <a:spAutoFit/>
          </a:bodyPr>
          <a:lstStyle/>
          <a:p>
            <a:pPr>
              <a:defRPr/>
            </a:pPr>
            <a:r>
              <a:rPr lang="en-US" sz="1050" b="1" dirty="0">
                <a:latin typeface="+mn-lt"/>
                <a:ea typeface="ＭＳ Ｐゴシック" panose="020B0600070205080204" pitchFamily="34" charset="-128"/>
              </a:rPr>
              <a:t>The Facebook Pixel</a:t>
            </a:r>
          </a:p>
          <a:p>
            <a:pPr>
              <a:defRPr/>
            </a:pPr>
            <a:endParaRPr lang="en-US" sz="1050" b="1" dirty="0">
              <a:latin typeface="+mn-lt"/>
              <a:ea typeface="ＭＳ Ｐゴシック" panose="020B0600070205080204" pitchFamily="34" charset="-128"/>
            </a:endParaRPr>
          </a:p>
          <a:p>
            <a:pPr>
              <a:defRPr/>
            </a:pPr>
            <a:r>
              <a:rPr lang="en-US" sz="1050" dirty="0">
                <a:latin typeface="+mn-lt"/>
                <a:ea typeface="ＭＳ Ｐゴシック" panose="020B0600070205080204" pitchFamily="34" charset="-128"/>
              </a:rPr>
              <a:t>To be as successful as possible with your ad, an implementation of a Facebook pixel on the landing page ( website or e-store) is necessary. The pixel tracks actions of the website visitors and can be used for creating a custom audience or retarget visitors of your site.  </a:t>
            </a:r>
          </a:p>
          <a:p>
            <a:pPr>
              <a:defRPr/>
            </a:pPr>
            <a:endParaRPr lang="en-US" sz="1050" dirty="0">
              <a:latin typeface="+mn-lt"/>
              <a:ea typeface="ＭＳ Ｐゴシック" panose="020B0600070205080204" pitchFamily="34" charset="-128"/>
            </a:endParaRPr>
          </a:p>
          <a:p>
            <a:pPr>
              <a:defRPr/>
            </a:pPr>
            <a:r>
              <a:rPr lang="en-US" sz="1050" dirty="0">
                <a:latin typeface="+mn-lt"/>
                <a:ea typeface="ＭＳ Ｐゴシック" panose="020B0600070205080204" pitchFamily="34" charset="-128"/>
              </a:rPr>
              <a:t>This way it is possible to create ads for users who have been already in contact with the brand and are highly relevant for a successful conclusion. </a:t>
            </a:r>
          </a:p>
          <a:p>
            <a:pPr>
              <a:defRPr/>
            </a:pPr>
            <a:endParaRPr lang="en-US" sz="1050" dirty="0">
              <a:latin typeface="+mn-lt"/>
              <a:ea typeface="ＭＳ Ｐゴシック" panose="020B0600070205080204" pitchFamily="34" charset="-128"/>
            </a:endParaRPr>
          </a:p>
          <a:p>
            <a:pPr>
              <a:defRPr/>
            </a:pPr>
            <a:r>
              <a:rPr lang="en-US" sz="1050" dirty="0">
                <a:latin typeface="+mn-lt"/>
                <a:ea typeface="ＭＳ Ｐゴシック" panose="020B0600070205080204" pitchFamily="34" charset="-128"/>
              </a:rPr>
              <a:t>Here it is also important to implement a link tracking mechanism. </a:t>
            </a:r>
            <a:endParaRPr lang="en-US" sz="1050" dirty="0">
              <a:solidFill>
                <a:schemeClr val="bg2"/>
              </a:solidFill>
              <a:latin typeface="+mn-lt"/>
              <a:ea typeface="ＭＳ Ｐゴシック" panose="020B0600070205080204" pitchFamily="34" charset="-128"/>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el 1"/>
          <p:cNvSpPr>
            <a:spLocks noGrp="1"/>
          </p:cNvSpPr>
          <p:nvPr>
            <p:ph type="title"/>
          </p:nvPr>
        </p:nvSpPr>
        <p:spPr>
          <a:xfrm>
            <a:off x="1033463" y="355600"/>
            <a:ext cx="7531100" cy="579438"/>
          </a:xfrm>
        </p:spPr>
        <p:txBody>
          <a:bodyPr/>
          <a:lstStyle/>
          <a:p>
            <a:r>
              <a:rPr lang="de-DE" altLang="de-DE"/>
              <a:t>Social Media Presence | Instagram</a:t>
            </a:r>
          </a:p>
        </p:txBody>
      </p:sp>
      <p:sp>
        <p:nvSpPr>
          <p:cNvPr id="35843"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1D62AC90-BE77-47BC-9F27-09D97E78BD50}" type="slidenum">
              <a:rPr lang="de-DE" altLang="de-DE" sz="800" smtClean="0"/>
              <a:pPr>
                <a:lnSpc>
                  <a:spcPct val="100000"/>
                </a:lnSpc>
                <a:spcBef>
                  <a:spcPct val="0"/>
                </a:spcBef>
                <a:spcAft>
                  <a:spcPct val="0"/>
                </a:spcAft>
                <a:buSzTx/>
                <a:buFontTx/>
                <a:buNone/>
              </a:pPr>
              <a:t>18</a:t>
            </a:fld>
            <a:r>
              <a:rPr lang="de-DE" altLang="de-DE" sz="800"/>
              <a:t> </a:t>
            </a:r>
          </a:p>
        </p:txBody>
      </p:sp>
      <p:sp>
        <p:nvSpPr>
          <p:cNvPr id="62469" name="Textfeld 12"/>
          <p:cNvSpPr txBox="1">
            <a:spLocks noChangeArrowheads="1"/>
          </p:cNvSpPr>
          <p:nvPr/>
        </p:nvSpPr>
        <p:spPr bwMode="auto">
          <a:xfrm>
            <a:off x="395288" y="3189288"/>
            <a:ext cx="3759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defRPr sz="1200">
                <a:solidFill>
                  <a:schemeClr val="tx1"/>
                </a:solidFill>
                <a:latin typeface="Arial" panose="020B0604020202020204" pitchFamily="34" charset="0"/>
                <a:ea typeface="ＭＳ Ｐゴシック" panose="020B0600070205080204" pitchFamily="34" charset="-128"/>
              </a:defRPr>
            </a:lvl1pPr>
            <a:lvl2pPr>
              <a:defRPr sz="1200">
                <a:solidFill>
                  <a:schemeClr val="tx1"/>
                </a:solidFill>
                <a:latin typeface="Arial" panose="020B0604020202020204" pitchFamily="34" charset="0"/>
                <a:ea typeface="ＭＳ Ｐゴシック" panose="020B0600070205080204" pitchFamily="34" charset="-128"/>
              </a:defRPr>
            </a:lvl2pPr>
            <a:lvl3pPr>
              <a:defRPr sz="1200">
                <a:solidFill>
                  <a:schemeClr val="tx1"/>
                </a:solidFill>
                <a:latin typeface="Arial" panose="020B0604020202020204" pitchFamily="34" charset="0"/>
                <a:ea typeface="ＭＳ Ｐゴシック" panose="020B0600070205080204" pitchFamily="34" charset="-128"/>
              </a:defRPr>
            </a:lvl3pPr>
            <a:lvl4pPr>
              <a:defRPr sz="1200">
                <a:solidFill>
                  <a:schemeClr val="tx1"/>
                </a:solidFill>
                <a:latin typeface="Arial" panose="020B0604020202020204" pitchFamily="34" charset="0"/>
                <a:ea typeface="ＭＳ Ｐゴシック" panose="020B0600070205080204" pitchFamily="34" charset="-128"/>
              </a:defRPr>
            </a:lvl4pPr>
            <a:lvl5pPr>
              <a:defRPr sz="1200">
                <a:solidFill>
                  <a:schemeClr val="tx1"/>
                </a:solidFill>
                <a:latin typeface="Arial" panose="020B0604020202020204" pitchFamily="34" charset="0"/>
                <a:ea typeface="ＭＳ Ｐゴシック" panose="020B0600070205080204" pitchFamily="34" charset="-128"/>
              </a:defRPr>
            </a:lvl5pPr>
            <a:lvl6pPr marL="2089150" indent="19685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546350" indent="19685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003550" indent="19685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460750" indent="19685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Char char="•"/>
              <a:defRPr/>
            </a:pPr>
            <a:r>
              <a:rPr lang="en-GB" altLang="de-DE" dirty="0">
                <a:latin typeface="+mn-lt"/>
              </a:rPr>
              <a:t>Preferably 1, not more than 2 Posts per Weekday</a:t>
            </a:r>
          </a:p>
          <a:p>
            <a:pPr>
              <a:buFont typeface="Arial" panose="020B0604020202020204" pitchFamily="34" charset="0"/>
              <a:buChar char="•"/>
              <a:defRPr/>
            </a:pPr>
            <a:r>
              <a:rPr lang="en-GB" altLang="de-DE" dirty="0">
                <a:latin typeface="+mn-lt"/>
              </a:rPr>
              <a:t>1 Post per Day on Weekends</a:t>
            </a:r>
          </a:p>
        </p:txBody>
      </p:sp>
      <p:cxnSp>
        <p:nvCxnSpPr>
          <p:cNvPr id="18" name="Gerade Verbindung 38"/>
          <p:cNvCxnSpPr/>
          <p:nvPr/>
        </p:nvCxnSpPr>
        <p:spPr bwMode="auto">
          <a:xfrm>
            <a:off x="395288" y="2571750"/>
            <a:ext cx="3663950" cy="0"/>
          </a:xfrm>
          <a:prstGeom prst="line">
            <a:avLst/>
          </a:prstGeom>
          <a:solidFill>
            <a:schemeClr val="bg1"/>
          </a:solidFill>
          <a:ln w="3175" cap="flat" cmpd="sng" algn="ctr">
            <a:solidFill>
              <a:srgbClr val="9999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2474" name="Textfeld 19"/>
          <p:cNvSpPr txBox="1">
            <a:spLocks noChangeArrowheads="1"/>
          </p:cNvSpPr>
          <p:nvPr/>
        </p:nvSpPr>
        <p:spPr bwMode="auto">
          <a:xfrm>
            <a:off x="427038" y="1589088"/>
            <a:ext cx="33766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defRPr sz="1200">
                <a:solidFill>
                  <a:schemeClr val="tx1"/>
                </a:solidFill>
                <a:latin typeface="Arial" panose="020B0604020202020204" pitchFamily="34" charset="0"/>
                <a:ea typeface="ＭＳ Ｐゴシック" panose="020B0600070205080204" pitchFamily="34" charset="-128"/>
              </a:defRPr>
            </a:lvl1pPr>
            <a:lvl2pPr>
              <a:defRPr sz="1200">
                <a:solidFill>
                  <a:schemeClr val="tx1"/>
                </a:solidFill>
                <a:latin typeface="Arial" panose="020B0604020202020204" pitchFamily="34" charset="0"/>
                <a:ea typeface="ＭＳ Ｐゴシック" panose="020B0600070205080204" pitchFamily="34" charset="-128"/>
              </a:defRPr>
            </a:lvl2pPr>
            <a:lvl3pPr>
              <a:defRPr sz="1200">
                <a:solidFill>
                  <a:schemeClr val="tx1"/>
                </a:solidFill>
                <a:latin typeface="Arial" panose="020B0604020202020204" pitchFamily="34" charset="0"/>
                <a:ea typeface="ＭＳ Ｐゴシック" panose="020B0600070205080204" pitchFamily="34" charset="-128"/>
              </a:defRPr>
            </a:lvl3pPr>
            <a:lvl4pPr>
              <a:defRPr sz="1200">
                <a:solidFill>
                  <a:schemeClr val="tx1"/>
                </a:solidFill>
                <a:latin typeface="Arial" panose="020B0604020202020204" pitchFamily="34" charset="0"/>
                <a:ea typeface="ＭＳ Ｐゴシック" panose="020B0600070205080204" pitchFamily="34" charset="-128"/>
              </a:defRPr>
            </a:lvl4pPr>
            <a:lvl5pPr>
              <a:defRPr sz="1200">
                <a:solidFill>
                  <a:schemeClr val="tx1"/>
                </a:solidFill>
                <a:latin typeface="Arial" panose="020B0604020202020204" pitchFamily="34" charset="0"/>
                <a:ea typeface="ＭＳ Ｐゴシック" panose="020B0600070205080204" pitchFamily="34" charset="-128"/>
              </a:defRPr>
            </a:lvl5pPr>
            <a:lvl6pPr marL="2089150" indent="19685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546350" indent="19685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003550" indent="19685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460750" indent="19685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Char char="•"/>
              <a:defRPr/>
            </a:pPr>
            <a:r>
              <a:rPr lang="en-US" altLang="de-DE" dirty="0">
                <a:latin typeface="+mn-lt"/>
              </a:rPr>
              <a:t>90 characters or less</a:t>
            </a:r>
          </a:p>
          <a:p>
            <a:pPr>
              <a:buFont typeface="Arial" panose="020B0604020202020204" pitchFamily="34" charset="0"/>
              <a:buChar char="•"/>
              <a:defRPr/>
            </a:pPr>
            <a:r>
              <a:rPr lang="en-US" altLang="de-DE" dirty="0">
                <a:latin typeface="+mn-lt"/>
              </a:rPr>
              <a:t>include current campaign/blog link in bio</a:t>
            </a:r>
          </a:p>
          <a:p>
            <a:pPr>
              <a:buFont typeface="Arial" panose="020B0604020202020204" pitchFamily="34" charset="0"/>
              <a:buChar char="•"/>
              <a:defRPr/>
            </a:pPr>
            <a:endParaRPr lang="en-US" altLang="de-DE" dirty="0"/>
          </a:p>
        </p:txBody>
      </p:sp>
      <p:sp>
        <p:nvSpPr>
          <p:cNvPr id="23" name="Titel 1"/>
          <p:cNvSpPr txBox="1">
            <a:spLocks/>
          </p:cNvSpPr>
          <p:nvPr/>
        </p:nvSpPr>
        <p:spPr bwMode="auto">
          <a:xfrm>
            <a:off x="5060950" y="1419225"/>
            <a:ext cx="3814763"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lnSpc>
                <a:spcPct val="100000"/>
              </a:lnSpc>
              <a:defRPr/>
            </a:pPr>
            <a:r>
              <a:rPr lang="en-GB" sz="1100" dirty="0">
                <a:latin typeface="+mn-lt"/>
                <a:ea typeface="CorporateS-Light" charset="0"/>
                <a:cs typeface="CorporateS-Light" charset="0"/>
              </a:rPr>
              <a:t>Instagram Profile Photo: 110 x 110</a:t>
            </a:r>
          </a:p>
          <a:p>
            <a:pPr>
              <a:lnSpc>
                <a:spcPct val="100000"/>
              </a:lnSpc>
              <a:defRPr/>
            </a:pPr>
            <a:r>
              <a:rPr lang="en-GB" sz="1100" dirty="0">
                <a:latin typeface="+mn-lt"/>
                <a:ea typeface="CorporateS-Light" charset="0"/>
                <a:cs typeface="CorporateS-Light" charset="0"/>
              </a:rPr>
              <a:t>Instagram Thumbnails: 161 x 161</a:t>
            </a:r>
          </a:p>
          <a:p>
            <a:pPr>
              <a:lnSpc>
                <a:spcPct val="100000"/>
              </a:lnSpc>
              <a:defRPr/>
            </a:pPr>
            <a:r>
              <a:rPr lang="en-GB" sz="1100" dirty="0">
                <a:latin typeface="+mn-lt"/>
                <a:ea typeface="CorporateS-Light" charset="0"/>
                <a:cs typeface="CorporateS-Light" charset="0"/>
              </a:rPr>
              <a:t>Instagram Square Photo or Video: 1080 x 1080 for max. Quality</a:t>
            </a:r>
          </a:p>
          <a:p>
            <a:pPr>
              <a:lnSpc>
                <a:spcPct val="100000"/>
              </a:lnSpc>
              <a:defRPr/>
            </a:pPr>
            <a:r>
              <a:rPr lang="en-GB" sz="1100" kern="0" dirty="0">
                <a:latin typeface="+mn-lt"/>
                <a:ea typeface="CorporateS-Light" charset="0"/>
                <a:cs typeface="CorporateS-Light" charset="0"/>
              </a:rPr>
              <a:t>Instagram Vertical Photo or Video: 1080 x 1350</a:t>
            </a:r>
          </a:p>
          <a:p>
            <a:pPr marL="171450" indent="-171450">
              <a:lnSpc>
                <a:spcPct val="100000"/>
              </a:lnSpc>
              <a:buFont typeface="Arial" panose="020B0604020202020204" pitchFamily="34" charset="0"/>
              <a:buChar char="•"/>
              <a:defRPr/>
            </a:pPr>
            <a:r>
              <a:rPr lang="en-GB" sz="1100" b="1" kern="0" dirty="0">
                <a:latin typeface="+mn-lt"/>
                <a:ea typeface="CorporateS-Light" charset="0"/>
                <a:cs typeface="CorporateS-Light" charset="0"/>
              </a:rPr>
              <a:t>use images in square, 5:4 &amp; vertical format only</a:t>
            </a:r>
          </a:p>
          <a:p>
            <a:pPr marL="171450" indent="-171450">
              <a:lnSpc>
                <a:spcPct val="100000"/>
              </a:lnSpc>
              <a:buFont typeface="Arial" panose="020B0604020202020204" pitchFamily="34" charset="0"/>
              <a:buChar char="•"/>
              <a:defRPr/>
            </a:pPr>
            <a:r>
              <a:rPr lang="en-GB" sz="1100" b="1" kern="0" dirty="0">
                <a:latin typeface="+mn-lt"/>
                <a:ea typeface="CorporateS-Light" charset="0"/>
                <a:cs typeface="CorporateS-Light" charset="0"/>
              </a:rPr>
              <a:t>please crop images that are in landscape format</a:t>
            </a:r>
          </a:p>
        </p:txBody>
      </p:sp>
      <p:sp>
        <p:nvSpPr>
          <p:cNvPr id="13" name="Rechteck 20"/>
          <p:cNvSpPr>
            <a:spLocks noChangeArrowheads="1"/>
          </p:cNvSpPr>
          <p:nvPr/>
        </p:nvSpPr>
        <p:spPr bwMode="auto">
          <a:xfrm>
            <a:off x="5003800" y="1058863"/>
            <a:ext cx="2073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de-DE" altLang="de-DE" b="1" dirty="0" err="1">
                <a:latin typeface="+mn-lt"/>
                <a:ea typeface="CorporateS-Regular"/>
                <a:cs typeface="CorporateS-Regular"/>
              </a:rPr>
              <a:t>Social</a:t>
            </a:r>
            <a:r>
              <a:rPr lang="de-DE" altLang="de-DE" b="1" dirty="0">
                <a:latin typeface="+mn-lt"/>
                <a:ea typeface="CorporateS-Regular"/>
                <a:cs typeface="CorporateS-Regular"/>
              </a:rPr>
              <a:t> Media Image Formats</a:t>
            </a:r>
            <a:endParaRPr lang="de-DE" altLang="de-DE" b="1" dirty="0">
              <a:latin typeface="+mn-lt"/>
              <a:ea typeface="ＭＳ Ｐゴシック" panose="020B0600070205080204" pitchFamily="34" charset="-128"/>
            </a:endParaRPr>
          </a:p>
        </p:txBody>
      </p:sp>
      <p:sp>
        <p:nvSpPr>
          <p:cNvPr id="14" name="Rechteck 4"/>
          <p:cNvSpPr>
            <a:spLocks noChangeArrowheads="1"/>
          </p:cNvSpPr>
          <p:nvPr/>
        </p:nvSpPr>
        <p:spPr bwMode="auto">
          <a:xfrm>
            <a:off x="498475" y="1135063"/>
            <a:ext cx="24749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altLang="de-DE" b="1" dirty="0">
                <a:latin typeface="+mn-lt"/>
                <a:ea typeface="ＭＳ Ｐゴシック" panose="020B0600070205080204" pitchFamily="34" charset="-128"/>
              </a:rPr>
              <a:t>Posting Length Recommendations</a:t>
            </a:r>
            <a:endParaRPr lang="de-DE" altLang="de-DE" b="1" dirty="0">
              <a:latin typeface="+mn-lt"/>
              <a:ea typeface="ＭＳ Ｐゴシック" panose="020B0600070205080204" pitchFamily="34" charset="-128"/>
            </a:endParaRPr>
          </a:p>
        </p:txBody>
      </p:sp>
      <p:sp>
        <p:nvSpPr>
          <p:cNvPr id="15" name="Titel 1"/>
          <p:cNvSpPr txBox="1">
            <a:spLocks/>
          </p:cNvSpPr>
          <p:nvPr/>
        </p:nvSpPr>
        <p:spPr bwMode="auto">
          <a:xfrm>
            <a:off x="569913" y="2701925"/>
            <a:ext cx="290988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defRPr/>
            </a:pPr>
            <a:r>
              <a:rPr lang="de-DE" sz="1200" b="1" dirty="0" err="1">
                <a:latin typeface="+mn-lt"/>
              </a:rPr>
              <a:t>Posting</a:t>
            </a:r>
            <a:r>
              <a:rPr lang="de-DE" sz="1200" b="1" dirty="0">
                <a:latin typeface="+mn-lt"/>
              </a:rPr>
              <a:t> </a:t>
            </a:r>
            <a:r>
              <a:rPr lang="de-DE" sz="1200" b="1" dirty="0" err="1">
                <a:latin typeface="+mn-lt"/>
              </a:rPr>
              <a:t>Interval</a:t>
            </a:r>
            <a:r>
              <a:rPr lang="de-DE" sz="1200" b="1" dirty="0">
                <a:latin typeface="+mn-lt"/>
              </a:rPr>
              <a:t> </a:t>
            </a:r>
            <a:r>
              <a:rPr lang="de-DE" sz="1200" b="1" dirty="0" err="1">
                <a:latin typeface="+mn-lt"/>
              </a:rPr>
              <a:t>Recommend</a:t>
            </a:r>
            <a:endParaRPr lang="de-DE" sz="1200" b="1" kern="0" dirty="0">
              <a:latin typeface="+mn-lt"/>
              <a:ea typeface="CorporateS-Regular" charset="0"/>
              <a:cs typeface="CorporateS-Regular" charset="0"/>
            </a:endParaRPr>
          </a:p>
        </p:txBody>
      </p:sp>
      <p:sp>
        <p:nvSpPr>
          <p:cNvPr id="11" name="Rechteck 10"/>
          <p:cNvSpPr/>
          <p:nvPr/>
        </p:nvSpPr>
        <p:spPr>
          <a:xfrm>
            <a:off x="4859338" y="2716213"/>
            <a:ext cx="3995737" cy="1222375"/>
          </a:xfrm>
          <a:prstGeom prst="rect">
            <a:avLst/>
          </a:prstGeom>
        </p:spPr>
        <p:txBody>
          <a:bodyPr>
            <a:spAutoFit/>
          </a:bodyPr>
          <a:lstStyle/>
          <a:p>
            <a:pPr>
              <a:defRPr/>
            </a:pPr>
            <a:r>
              <a:rPr lang="de-DE" sz="1050" b="1" dirty="0">
                <a:latin typeface="+mn-lt"/>
                <a:ea typeface="CorporateS-Regular" charset="0"/>
                <a:cs typeface="CorporateS-Regular" charset="0"/>
              </a:rPr>
              <a:t>Asset </a:t>
            </a:r>
            <a:r>
              <a:rPr lang="de-DE" sz="1050" b="1" dirty="0" err="1">
                <a:latin typeface="+mn-lt"/>
                <a:ea typeface="CorporateS-Regular" charset="0"/>
                <a:cs typeface="CorporateS-Regular" charset="0"/>
              </a:rPr>
              <a:t>performance</a:t>
            </a:r>
            <a:r>
              <a:rPr lang="de-DE" sz="1050" dirty="0">
                <a:latin typeface="+mn-lt"/>
                <a:ea typeface="CorporateS-Regular" charset="0"/>
                <a:cs typeface="CorporateS-Regular" charset="0"/>
              </a:rPr>
              <a:t> </a:t>
            </a:r>
            <a:r>
              <a:rPr lang="de-DE" sz="1050" dirty="0" err="1">
                <a:latin typeface="+mn-lt"/>
                <a:ea typeface="CorporateS-Regular" charset="0"/>
                <a:cs typeface="CorporateS-Regular" charset="0"/>
              </a:rPr>
              <a:t>based</a:t>
            </a:r>
            <a:r>
              <a:rPr lang="de-DE" sz="1050" dirty="0">
                <a:latin typeface="+mn-lt"/>
                <a:ea typeface="CorporateS-Regular" charset="0"/>
                <a:cs typeface="CorporateS-Regular" charset="0"/>
              </a:rPr>
              <a:t> on </a:t>
            </a:r>
            <a:r>
              <a:rPr lang="de-DE" sz="1050" dirty="0" err="1">
                <a:latin typeface="+mn-lt"/>
                <a:ea typeface="CorporateS-Regular" charset="0"/>
                <a:cs typeface="CorporateS-Regular" charset="0"/>
              </a:rPr>
              <a:t>our</a:t>
            </a:r>
            <a:r>
              <a:rPr lang="de-DE" sz="1050" dirty="0">
                <a:latin typeface="+mn-lt"/>
                <a:ea typeface="CorporateS-Regular" charset="0"/>
                <a:cs typeface="CorporateS-Regular" charset="0"/>
              </a:rPr>
              <a:t> </a:t>
            </a:r>
            <a:r>
              <a:rPr lang="de-DE" sz="1050" dirty="0" err="1">
                <a:latin typeface="+mn-lt"/>
                <a:ea typeface="CorporateS-Regular" charset="0"/>
                <a:cs typeface="CorporateS-Regular" charset="0"/>
              </a:rPr>
              <a:t>experience</a:t>
            </a:r>
            <a:r>
              <a:rPr lang="de-DE" sz="1050" dirty="0">
                <a:latin typeface="+mn-lt"/>
                <a:ea typeface="CorporateS-Regular" charset="0"/>
                <a:cs typeface="CorporateS-Regular" charset="0"/>
              </a:rPr>
              <a:t>:       </a:t>
            </a:r>
          </a:p>
          <a:p>
            <a:pPr>
              <a:defRPr/>
            </a:pPr>
            <a:endParaRPr lang="de-DE" sz="1050" dirty="0">
              <a:latin typeface="+mn-lt"/>
              <a:ea typeface="CorporateS-Regular" charset="0"/>
              <a:cs typeface="CorporateS-Regular" charset="0"/>
            </a:endParaRPr>
          </a:p>
          <a:p>
            <a:pPr>
              <a:defRPr/>
            </a:pPr>
            <a:r>
              <a:rPr lang="de-DE" sz="1050" dirty="0">
                <a:latin typeface="+mn-lt"/>
                <a:ea typeface="CorporateS-Regular" charset="0"/>
                <a:cs typeface="CorporateS-Regular" charset="0"/>
              </a:rPr>
              <a:t>Images </a:t>
            </a:r>
            <a:r>
              <a:rPr lang="de-DE" sz="1050" dirty="0" err="1">
                <a:latin typeface="+mn-lt"/>
                <a:ea typeface="CorporateS-Regular" charset="0"/>
                <a:cs typeface="CorporateS-Regular" charset="0"/>
              </a:rPr>
              <a:t>with</a:t>
            </a:r>
            <a:r>
              <a:rPr lang="de-DE" sz="1050" dirty="0">
                <a:latin typeface="+mn-lt"/>
                <a:ea typeface="CorporateS-Regular" charset="0"/>
                <a:cs typeface="CorporateS-Regular" charset="0"/>
              </a:rPr>
              <a:t> a </a:t>
            </a:r>
            <a:r>
              <a:rPr lang="de-DE" sz="1050" dirty="0" err="1">
                <a:latin typeface="+mn-lt"/>
                <a:ea typeface="CorporateS-Regular" charset="0"/>
                <a:cs typeface="CorporateS-Regular" charset="0"/>
              </a:rPr>
              <a:t>clear</a:t>
            </a:r>
            <a:r>
              <a:rPr lang="de-DE" sz="1050" dirty="0">
                <a:latin typeface="+mn-lt"/>
                <a:ea typeface="CorporateS-Regular" charset="0"/>
                <a:cs typeface="CorporateS-Regular" charset="0"/>
              </a:rPr>
              <a:t> </a:t>
            </a:r>
            <a:r>
              <a:rPr lang="de-DE" sz="1050" dirty="0" err="1">
                <a:latin typeface="+mn-lt"/>
                <a:ea typeface="CorporateS-Regular" charset="0"/>
                <a:cs typeface="CorporateS-Regular" charset="0"/>
              </a:rPr>
              <a:t>focus</a:t>
            </a:r>
            <a:r>
              <a:rPr lang="de-DE" sz="1050" dirty="0">
                <a:latin typeface="+mn-lt"/>
                <a:ea typeface="CorporateS-Regular" charset="0"/>
                <a:cs typeface="CorporateS-Regular" charset="0"/>
              </a:rPr>
              <a:t> , relevant </a:t>
            </a:r>
            <a:r>
              <a:rPr lang="de-DE" sz="1050" dirty="0" err="1">
                <a:latin typeface="+mn-lt"/>
                <a:ea typeface="CorporateS-Regular" charset="0"/>
                <a:cs typeface="CorporateS-Regular" charset="0"/>
              </a:rPr>
              <a:t>influecer</a:t>
            </a:r>
            <a:r>
              <a:rPr lang="de-DE" sz="1050" dirty="0">
                <a:latin typeface="+mn-lt"/>
                <a:ea typeface="CorporateS-Regular" charset="0"/>
                <a:cs typeface="CorporateS-Regular" charset="0"/>
              </a:rPr>
              <a:t> </a:t>
            </a:r>
            <a:r>
              <a:rPr lang="de-DE" sz="1050" dirty="0" err="1">
                <a:latin typeface="+mn-lt"/>
                <a:ea typeface="CorporateS-Regular" charset="0"/>
                <a:cs typeface="CorporateS-Regular" charset="0"/>
              </a:rPr>
              <a:t>regrams</a:t>
            </a:r>
            <a:r>
              <a:rPr lang="de-DE" sz="1050" dirty="0">
                <a:latin typeface="+mn-lt"/>
                <a:ea typeface="CorporateS-Regular" charset="0"/>
                <a:cs typeface="CorporateS-Regular" charset="0"/>
              </a:rPr>
              <a:t>, IG </a:t>
            </a:r>
            <a:r>
              <a:rPr lang="de-DE" sz="1050" dirty="0" err="1">
                <a:latin typeface="+mn-lt"/>
                <a:ea typeface="CorporateS-Regular" charset="0"/>
                <a:cs typeface="CorporateS-Regular" charset="0"/>
              </a:rPr>
              <a:t>stories</a:t>
            </a:r>
            <a:r>
              <a:rPr lang="de-DE" sz="1050" dirty="0">
                <a:latin typeface="+mn-lt"/>
                <a:ea typeface="CorporateS-Regular" charset="0"/>
                <a:cs typeface="CorporateS-Regular" charset="0"/>
              </a:rPr>
              <a:t>: </a:t>
            </a:r>
            <a:r>
              <a:rPr lang="de-DE" sz="1050" dirty="0" err="1">
                <a:latin typeface="+mn-lt"/>
                <a:ea typeface="CorporateS-Regular" charset="0"/>
                <a:cs typeface="CorporateS-Regular" charset="0"/>
              </a:rPr>
              <a:t>including</a:t>
            </a:r>
            <a:r>
              <a:rPr lang="de-DE" sz="1050" dirty="0">
                <a:latin typeface="+mn-lt"/>
                <a:ea typeface="CorporateS-Regular" charset="0"/>
                <a:cs typeface="CorporateS-Regular" charset="0"/>
              </a:rPr>
              <a:t> </a:t>
            </a:r>
            <a:r>
              <a:rPr lang="de-DE" sz="1050" dirty="0" err="1">
                <a:latin typeface="+mn-lt"/>
                <a:ea typeface="CorporateS-Regular" charset="0"/>
                <a:cs typeface="CorporateS-Regular" charset="0"/>
              </a:rPr>
              <a:t>video</a:t>
            </a:r>
            <a:r>
              <a:rPr lang="de-DE" sz="1050" dirty="0">
                <a:latin typeface="+mn-lt"/>
                <a:ea typeface="CorporateS-Regular" charset="0"/>
                <a:cs typeface="CorporateS-Regular" charset="0"/>
              </a:rPr>
              <a:t> </a:t>
            </a:r>
            <a:r>
              <a:rPr lang="de-DE" sz="1050" dirty="0" err="1">
                <a:latin typeface="+mn-lt"/>
                <a:ea typeface="CorporateS-Regular" charset="0"/>
                <a:cs typeface="CorporateS-Regular" charset="0"/>
              </a:rPr>
              <a:t>snipptes</a:t>
            </a:r>
            <a:r>
              <a:rPr lang="de-DE" sz="1050" dirty="0">
                <a:latin typeface="+mn-lt"/>
                <a:ea typeface="CorporateS-Regular" charset="0"/>
                <a:cs typeface="CorporateS-Regular" charset="0"/>
              </a:rPr>
              <a:t> </a:t>
            </a:r>
            <a:r>
              <a:rPr lang="de-DE" sz="1050" dirty="0" err="1">
                <a:latin typeface="+mn-lt"/>
                <a:ea typeface="CorporateS-Regular" charset="0"/>
                <a:cs typeface="CorporateS-Regular" charset="0"/>
              </a:rPr>
              <a:t>and</a:t>
            </a:r>
            <a:r>
              <a:rPr lang="de-DE" sz="1050" dirty="0">
                <a:latin typeface="+mn-lt"/>
                <a:ea typeface="CorporateS-Regular" charset="0"/>
                <a:cs typeface="CorporateS-Regular" charset="0"/>
              </a:rPr>
              <a:t> </a:t>
            </a:r>
            <a:r>
              <a:rPr lang="de-DE" sz="1050" dirty="0" err="1">
                <a:latin typeface="+mn-lt"/>
                <a:ea typeface="CorporateS-Regular" charset="0"/>
                <a:cs typeface="CorporateS-Regular" charset="0"/>
              </a:rPr>
              <a:t>for</a:t>
            </a:r>
            <a:r>
              <a:rPr lang="de-DE" sz="1050" dirty="0">
                <a:latin typeface="+mn-lt"/>
                <a:ea typeface="CorporateS-Regular" charset="0"/>
                <a:cs typeface="CorporateS-Regular" charset="0"/>
              </a:rPr>
              <a:t> </a:t>
            </a:r>
            <a:r>
              <a:rPr lang="de-DE" sz="1050" dirty="0" err="1">
                <a:latin typeface="+mn-lt"/>
                <a:ea typeface="CorporateS-Regular" charset="0"/>
                <a:cs typeface="CorporateS-Regular" charset="0"/>
              </a:rPr>
              <a:t>direct</a:t>
            </a:r>
            <a:r>
              <a:rPr lang="de-DE" sz="1050" dirty="0">
                <a:latin typeface="+mn-lt"/>
                <a:ea typeface="CorporateS-Regular" charset="0"/>
                <a:cs typeface="CorporateS-Regular" charset="0"/>
              </a:rPr>
              <a:t> </a:t>
            </a:r>
            <a:r>
              <a:rPr lang="de-DE" sz="1050" dirty="0" err="1">
                <a:latin typeface="+mn-lt"/>
                <a:ea typeface="CorporateS-Regular" charset="0"/>
                <a:cs typeface="CorporateS-Regular" charset="0"/>
              </a:rPr>
              <a:t>linking</a:t>
            </a:r>
            <a:r>
              <a:rPr lang="de-DE" sz="1050" dirty="0">
                <a:latin typeface="+mn-lt"/>
                <a:ea typeface="CorporateS-Regular" charset="0"/>
                <a:cs typeface="CorporateS-Regular" charset="0"/>
              </a:rPr>
              <a:t> </a:t>
            </a:r>
            <a:r>
              <a:rPr lang="de-DE" sz="1050" dirty="0" err="1">
                <a:latin typeface="+mn-lt"/>
                <a:ea typeface="CorporateS-Regular" charset="0"/>
                <a:cs typeface="CorporateS-Regular" charset="0"/>
              </a:rPr>
              <a:t>with</a:t>
            </a:r>
            <a:r>
              <a:rPr lang="de-DE" sz="1050" dirty="0">
                <a:latin typeface="+mn-lt"/>
                <a:ea typeface="CorporateS-Regular" charset="0"/>
                <a:cs typeface="CorporateS-Regular" charset="0"/>
              </a:rPr>
              <a:t> </a:t>
            </a:r>
            <a:r>
              <a:rPr lang="de-DE" sz="1050" dirty="0" err="1">
                <a:latin typeface="+mn-lt"/>
                <a:ea typeface="CorporateS-Regular" charset="0"/>
                <a:cs typeface="CorporateS-Regular" charset="0"/>
              </a:rPr>
              <a:t>swipw</a:t>
            </a:r>
            <a:r>
              <a:rPr lang="de-DE" sz="1050" dirty="0">
                <a:latin typeface="+mn-lt"/>
                <a:ea typeface="CorporateS-Regular" charset="0"/>
                <a:cs typeface="CorporateS-Regular" charset="0"/>
              </a:rPr>
              <a:t> </a:t>
            </a:r>
            <a:r>
              <a:rPr lang="de-DE" sz="1050" dirty="0" err="1">
                <a:latin typeface="+mn-lt"/>
                <a:ea typeface="CorporateS-Regular" charset="0"/>
                <a:cs typeface="CorporateS-Regular" charset="0"/>
              </a:rPr>
              <a:t>up</a:t>
            </a:r>
            <a:r>
              <a:rPr lang="de-DE" sz="1050" dirty="0">
                <a:latin typeface="+mn-lt"/>
                <a:ea typeface="CorporateS-Regular" charset="0"/>
                <a:cs typeface="CorporateS-Regular" charset="0"/>
              </a:rPr>
              <a:t> </a:t>
            </a:r>
            <a:r>
              <a:rPr lang="de-DE" sz="1050" dirty="0" err="1">
                <a:latin typeface="+mn-lt"/>
                <a:ea typeface="CorporateS-Regular" charset="0"/>
                <a:cs typeface="CorporateS-Regular" charset="0"/>
              </a:rPr>
              <a:t>function</a:t>
            </a:r>
            <a:r>
              <a:rPr lang="de-DE" sz="1050" dirty="0">
                <a:latin typeface="+mn-lt"/>
                <a:ea typeface="CorporateS-Regular" charset="0"/>
                <a:cs typeface="CorporateS-Regular" charset="0"/>
              </a:rPr>
              <a:t>        </a:t>
            </a:r>
          </a:p>
          <a:p>
            <a:pPr>
              <a:defRPr/>
            </a:pPr>
            <a:endParaRPr lang="de-DE" sz="1050" dirty="0">
              <a:latin typeface="+mn-lt"/>
              <a:ea typeface="CorporateS-Regular" charset="0"/>
              <a:cs typeface="CorporateS-Regular" charset="0"/>
            </a:endParaRPr>
          </a:p>
          <a:p>
            <a:pPr>
              <a:defRPr/>
            </a:pPr>
            <a:r>
              <a:rPr lang="de-DE" sz="1050" dirty="0" err="1">
                <a:latin typeface="+mn-lt"/>
                <a:ea typeface="CorporateS-Regular" charset="0"/>
                <a:cs typeface="CorporateS-Regular" charset="0"/>
              </a:rPr>
              <a:t>Videpost</a:t>
            </a:r>
            <a:r>
              <a:rPr lang="de-DE" sz="1050" dirty="0">
                <a:latin typeface="+mn-lt"/>
                <a:ea typeface="CorporateS-Regular" charset="0"/>
                <a:cs typeface="CorporateS-Regular" charset="0"/>
              </a:rPr>
              <a:t> in </a:t>
            </a:r>
            <a:r>
              <a:rPr lang="de-DE" sz="1050" dirty="0" err="1">
                <a:latin typeface="+mn-lt"/>
                <a:ea typeface="CorporateS-Regular" charset="0"/>
                <a:cs typeface="CorporateS-Regular" charset="0"/>
              </a:rPr>
              <a:t>feed</a:t>
            </a:r>
            <a:r>
              <a:rPr lang="de-DE" sz="1050" dirty="0">
                <a:latin typeface="+mn-lt"/>
                <a:ea typeface="CorporateS-Regular" charset="0"/>
                <a:cs typeface="CorporateS-Regular" charset="0"/>
              </a:rPr>
              <a:t>, </a:t>
            </a:r>
            <a:r>
              <a:rPr lang="de-DE" sz="1050" dirty="0" err="1">
                <a:latin typeface="+mn-lt"/>
                <a:ea typeface="CorporateS-Regular" charset="0"/>
                <a:cs typeface="CorporateS-Regular" charset="0"/>
              </a:rPr>
              <a:t>static</a:t>
            </a:r>
            <a:r>
              <a:rPr lang="de-DE" sz="1050" dirty="0">
                <a:latin typeface="+mn-lt"/>
                <a:ea typeface="CorporateS-Regular" charset="0"/>
                <a:cs typeface="CorporateS-Regular" charset="0"/>
              </a:rPr>
              <a:t> </a:t>
            </a:r>
            <a:r>
              <a:rPr lang="de-DE" sz="1050" dirty="0" err="1">
                <a:latin typeface="+mn-lt"/>
                <a:ea typeface="CorporateS-Regular" charset="0"/>
                <a:cs typeface="CorporateS-Regular" charset="0"/>
              </a:rPr>
              <a:t>product</a:t>
            </a:r>
            <a:r>
              <a:rPr lang="de-DE" sz="1050" dirty="0">
                <a:latin typeface="+mn-lt"/>
                <a:ea typeface="CorporateS-Regular" charset="0"/>
                <a:cs typeface="CorporateS-Regular" charset="0"/>
              </a:rPr>
              <a:t> </a:t>
            </a:r>
            <a:r>
              <a:rPr lang="de-DE" sz="1050" dirty="0" err="1">
                <a:latin typeface="+mn-lt"/>
                <a:ea typeface="CorporateS-Regular" charset="0"/>
                <a:cs typeface="CorporateS-Regular" charset="0"/>
              </a:rPr>
              <a:t>images</a:t>
            </a:r>
            <a:r>
              <a:rPr lang="de-DE" sz="1050" dirty="0">
                <a:latin typeface="+mn-lt"/>
                <a:ea typeface="CorporateS-Regular" charset="0"/>
                <a:cs typeface="CorporateS-Regular" charset="0"/>
              </a:rPr>
              <a:t> </a:t>
            </a:r>
            <a:r>
              <a:rPr lang="de-DE" sz="1050" dirty="0" err="1">
                <a:latin typeface="+mn-lt"/>
                <a:ea typeface="CorporateS-Regular" charset="0"/>
                <a:cs typeface="CorporateS-Regular" charset="0"/>
              </a:rPr>
              <a:t>with</a:t>
            </a:r>
            <a:r>
              <a:rPr lang="de-DE" sz="1050" dirty="0">
                <a:latin typeface="+mn-lt"/>
                <a:ea typeface="CorporateS-Regular" charset="0"/>
                <a:cs typeface="CorporateS-Regular" charset="0"/>
              </a:rPr>
              <a:t> a </a:t>
            </a:r>
            <a:r>
              <a:rPr lang="de-DE" sz="1050" dirty="0" err="1">
                <a:latin typeface="+mn-lt"/>
                <a:ea typeface="CorporateS-Regular" charset="0"/>
                <a:cs typeface="CorporateS-Regular" charset="0"/>
              </a:rPr>
              <a:t>grey</a:t>
            </a:r>
            <a:r>
              <a:rPr lang="de-DE" sz="1050" dirty="0">
                <a:latin typeface="+mn-lt"/>
                <a:ea typeface="CorporateS-Regular" charset="0"/>
                <a:cs typeface="CorporateS-Regular" charset="0"/>
              </a:rPr>
              <a:t> </a:t>
            </a:r>
            <a:r>
              <a:rPr lang="de-DE" sz="1050" dirty="0" err="1">
                <a:latin typeface="+mn-lt"/>
                <a:ea typeface="CorporateS-Regular" charset="0"/>
                <a:cs typeface="CorporateS-Regular" charset="0"/>
              </a:rPr>
              <a:t>background</a:t>
            </a:r>
            <a:r>
              <a:rPr lang="de-DE" sz="1050" dirty="0">
                <a:latin typeface="+mn-lt"/>
                <a:ea typeface="CorporateS-Regular" charset="0"/>
                <a:cs typeface="CorporateS-Regular" charset="0"/>
              </a:rPr>
              <a:t>, classic </a:t>
            </a:r>
            <a:r>
              <a:rPr lang="de-DE" sz="1050" dirty="0" err="1">
                <a:latin typeface="+mn-lt"/>
                <a:ea typeface="CorporateS-Regular" charset="0"/>
                <a:cs typeface="CorporateS-Regular" charset="0"/>
              </a:rPr>
              <a:t>portraits</a:t>
            </a:r>
            <a:endParaRPr lang="de-DE" sz="1050" dirty="0">
              <a:latin typeface="+mn-lt"/>
              <a:ea typeface="CorporateS-Regular" charset="0"/>
              <a:cs typeface="CorporateS-Regular" charset="0"/>
            </a:endParaRPr>
          </a:p>
        </p:txBody>
      </p:sp>
      <p:cxnSp>
        <p:nvCxnSpPr>
          <p:cNvPr id="12" name="Gerade Verbindung 38"/>
          <p:cNvCxnSpPr/>
          <p:nvPr/>
        </p:nvCxnSpPr>
        <p:spPr bwMode="auto">
          <a:xfrm>
            <a:off x="4600575" y="2874963"/>
            <a:ext cx="0" cy="992187"/>
          </a:xfrm>
          <a:prstGeom prst="line">
            <a:avLst/>
          </a:prstGeom>
          <a:solidFill>
            <a:schemeClr val="bg1"/>
          </a:solidFill>
          <a:ln w="3175" cap="flat" cmpd="sng" algn="ctr">
            <a:solidFill>
              <a:srgbClr val="9999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35853" name="Picture 2" descr="C:\Users\bertuccima\Desktop\text-plus-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0" y="3103563"/>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4" name="Grafik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45038" y="3541713"/>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5" name="Grafik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78325" y="2214563"/>
            <a:ext cx="442913"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Gerade Verbindung 38"/>
          <p:cNvCxnSpPr/>
          <p:nvPr/>
        </p:nvCxnSpPr>
        <p:spPr bwMode="auto">
          <a:xfrm>
            <a:off x="4600575" y="984250"/>
            <a:ext cx="0" cy="992188"/>
          </a:xfrm>
          <a:prstGeom prst="line">
            <a:avLst/>
          </a:prstGeom>
          <a:solidFill>
            <a:schemeClr val="bg1"/>
          </a:solidFill>
          <a:ln w="3175" cap="flat" cmpd="sng" algn="ctr">
            <a:solidFill>
              <a:srgbClr val="9999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4" name="Gerade Verbindung 38"/>
          <p:cNvCxnSpPr/>
          <p:nvPr/>
        </p:nvCxnSpPr>
        <p:spPr bwMode="auto">
          <a:xfrm>
            <a:off x="4900613" y="2547938"/>
            <a:ext cx="3663950" cy="0"/>
          </a:xfrm>
          <a:prstGeom prst="line">
            <a:avLst/>
          </a:prstGeom>
          <a:solidFill>
            <a:schemeClr val="bg1"/>
          </a:solidFill>
          <a:ln w="3175" cap="flat" cmpd="sng" algn="ctr">
            <a:solidFill>
              <a:srgbClr val="9999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9" name="Textfeld 18"/>
          <p:cNvSpPr txBox="1"/>
          <p:nvPr/>
        </p:nvSpPr>
        <p:spPr>
          <a:xfrm>
            <a:off x="395288" y="3941763"/>
            <a:ext cx="7056437" cy="646112"/>
          </a:xfrm>
          <a:prstGeom prst="rect">
            <a:avLst/>
          </a:prstGeom>
          <a:noFill/>
          <a:ln>
            <a:solidFill>
              <a:schemeClr val="bg2">
                <a:lumMod val="75000"/>
              </a:schemeClr>
            </a:solidFill>
          </a:ln>
        </p:spPr>
        <p:txBody>
          <a:bodyPr>
            <a:spAutoFit/>
          </a:bodyPr>
          <a:lstStyle/>
          <a:p>
            <a:pPr>
              <a:defRPr/>
            </a:pPr>
            <a:r>
              <a:rPr lang="en-GB" sz="900" i="1" dirty="0">
                <a:latin typeface="+mj-lt"/>
              </a:rPr>
              <a:t>The organic growth on Instagram is still very good. A precondition for a successful Instagram account are good and highly visual images. No good images = no Instagram channel . If you have an Instagram business account you can integrate the “shopping function” with direct links to your E-Store. If you have 10k followers or a verified Instagram account, you’ll also be able to add a “Swipe Up” link to your Instagram Story. Another possibility for implementing links on Instagram is within the “bio” of the profile. </a:t>
            </a:r>
            <a:endParaRPr lang="en-GB" sz="900" b="1" i="1" dirty="0">
              <a:latin typeface="+mj-l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el 1"/>
          <p:cNvSpPr>
            <a:spLocks noGrp="1"/>
          </p:cNvSpPr>
          <p:nvPr>
            <p:ph type="title"/>
          </p:nvPr>
        </p:nvSpPr>
        <p:spPr>
          <a:xfrm>
            <a:off x="1042988" y="339725"/>
            <a:ext cx="7531100" cy="579438"/>
          </a:xfrm>
        </p:spPr>
        <p:txBody>
          <a:bodyPr/>
          <a:lstStyle/>
          <a:p>
            <a:r>
              <a:rPr lang="de-DE" altLang="de-DE"/>
              <a:t>Social Media Presence | Instagram</a:t>
            </a:r>
          </a:p>
        </p:txBody>
      </p:sp>
      <p:sp>
        <p:nvSpPr>
          <p:cNvPr id="37891"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B421A78E-336D-4627-BCF6-E83510AFCB1B}" type="slidenum">
              <a:rPr lang="de-DE" altLang="de-DE" sz="800" smtClean="0"/>
              <a:pPr>
                <a:lnSpc>
                  <a:spcPct val="100000"/>
                </a:lnSpc>
                <a:spcBef>
                  <a:spcPct val="0"/>
                </a:spcBef>
                <a:spcAft>
                  <a:spcPct val="0"/>
                </a:spcAft>
                <a:buSzTx/>
                <a:buFontTx/>
                <a:buNone/>
              </a:pPr>
              <a:t>19</a:t>
            </a:fld>
            <a:r>
              <a:rPr lang="de-DE" altLang="de-DE" sz="800"/>
              <a:t> </a:t>
            </a:r>
          </a:p>
        </p:txBody>
      </p:sp>
      <p:sp>
        <p:nvSpPr>
          <p:cNvPr id="5" name="Titel 1"/>
          <p:cNvSpPr txBox="1">
            <a:spLocks/>
          </p:cNvSpPr>
          <p:nvPr/>
        </p:nvSpPr>
        <p:spPr bwMode="auto">
          <a:xfrm>
            <a:off x="611188" y="1900238"/>
            <a:ext cx="3455987" cy="160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lnSpc>
                <a:spcPct val="100000"/>
              </a:lnSpc>
              <a:defRPr/>
            </a:pPr>
            <a:r>
              <a:rPr lang="en-US" sz="1000" dirty="0">
                <a:latin typeface="+mn-lt"/>
              </a:rPr>
              <a:t>Hashtags are emerging as a common branding tool and thread to track and tie conversations together. They also play a critical role in how people discover content, especially on Instagram and Twitter. It’s important to include a hashtag strategy into all of the marketing efforts.</a:t>
            </a:r>
          </a:p>
          <a:p>
            <a:pPr>
              <a:lnSpc>
                <a:spcPct val="100000"/>
              </a:lnSpc>
              <a:defRPr/>
            </a:pPr>
            <a:endParaRPr lang="en-US" sz="1000" dirty="0">
              <a:latin typeface="+mn-lt"/>
            </a:endParaRPr>
          </a:p>
          <a:p>
            <a:pPr>
              <a:lnSpc>
                <a:spcPct val="100000"/>
              </a:lnSpc>
              <a:defRPr/>
            </a:pPr>
            <a:r>
              <a:rPr lang="en-US" sz="1000" dirty="0">
                <a:latin typeface="+mn-lt"/>
              </a:rPr>
              <a:t>You may use product hashtags outside of social media as well, e.g. they can be included in materials such as decals on walls, press kits, releases and boiler plates, Leica Camera video outros, print and event marketing communications.</a:t>
            </a:r>
          </a:p>
          <a:p>
            <a:pPr>
              <a:lnSpc>
                <a:spcPct val="100000"/>
              </a:lnSpc>
              <a:spcBef>
                <a:spcPts val="0"/>
              </a:spcBef>
              <a:spcAft>
                <a:spcPts val="0"/>
              </a:spcAft>
              <a:defRPr/>
            </a:pPr>
            <a:endParaRPr lang="en-US" sz="1000" dirty="0">
              <a:solidFill>
                <a:schemeClr val="bg2"/>
              </a:solidFill>
            </a:endParaRPr>
          </a:p>
          <a:p>
            <a:pPr>
              <a:spcBef>
                <a:spcPts val="0"/>
              </a:spcBef>
              <a:spcAft>
                <a:spcPts val="0"/>
              </a:spcAft>
              <a:defRPr/>
            </a:pPr>
            <a:endParaRPr lang="en-US" sz="1000" dirty="0"/>
          </a:p>
        </p:txBody>
      </p:sp>
      <p:sp>
        <p:nvSpPr>
          <p:cNvPr id="6" name="Titel 1"/>
          <p:cNvSpPr txBox="1">
            <a:spLocks/>
          </p:cNvSpPr>
          <p:nvPr/>
        </p:nvSpPr>
        <p:spPr bwMode="auto">
          <a:xfrm>
            <a:off x="665163" y="1347788"/>
            <a:ext cx="377825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defRPr/>
            </a:pPr>
            <a:r>
              <a:rPr lang="de-DE" b="1" kern="0" dirty="0">
                <a:ea typeface="CorporateS-Regular" charset="0"/>
                <a:cs typeface="CorporateS-Regular" charset="0"/>
              </a:rPr>
              <a:t>Hashtags | General</a:t>
            </a:r>
          </a:p>
        </p:txBody>
      </p:sp>
      <p:pic>
        <p:nvPicPr>
          <p:cNvPr id="37894"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1382713"/>
            <a:ext cx="3451225"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hteck 36">
            <a:hlinkClick r:id="rId3" action="ppaction://hlinksldjump"/>
          </p:cNvPr>
          <p:cNvSpPr/>
          <p:nvPr/>
        </p:nvSpPr>
        <p:spPr bwMode="auto">
          <a:xfrm>
            <a:off x="3378200" y="1257300"/>
            <a:ext cx="971550" cy="949325"/>
          </a:xfrm>
          <a:prstGeom prst="rect">
            <a:avLst/>
          </a:prstGeom>
          <a:solidFill>
            <a:schemeClr val="tx1">
              <a:lumMod val="50000"/>
              <a:lumOff val="50000"/>
            </a:schemeClr>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108000" rIns="90000" bIns="72000" anchor="ctr"/>
          <a:lstStyle/>
          <a:p>
            <a:pPr algn="ctr">
              <a:defRPr/>
            </a:pPr>
            <a:r>
              <a:rPr lang="en-GB" sz="1050" dirty="0">
                <a:solidFill>
                  <a:schemeClr val="bg1"/>
                </a:solidFill>
                <a:ea typeface="ＭＳ Ｐゴシック" panose="020B0600070205080204" pitchFamily="34" charset="-128"/>
              </a:rPr>
              <a:t>Tonality</a:t>
            </a:r>
          </a:p>
        </p:txBody>
      </p:sp>
      <p:sp>
        <p:nvSpPr>
          <p:cNvPr id="6147" name="Titel 1"/>
          <p:cNvSpPr>
            <a:spLocks noGrp="1"/>
          </p:cNvSpPr>
          <p:nvPr>
            <p:ph type="title"/>
          </p:nvPr>
        </p:nvSpPr>
        <p:spPr>
          <a:xfrm>
            <a:off x="1042988" y="357188"/>
            <a:ext cx="5810250" cy="485775"/>
          </a:xfrm>
        </p:spPr>
        <p:txBody>
          <a:bodyPr/>
          <a:lstStyle/>
          <a:p>
            <a:r>
              <a:rPr lang="de-DE" altLang="de-DE"/>
              <a:t>Agenda</a:t>
            </a:r>
          </a:p>
        </p:txBody>
      </p:sp>
      <p:sp>
        <p:nvSpPr>
          <p:cNvPr id="6" name="Rechteck 5">
            <a:hlinkClick r:id="rId4" action="ppaction://hlinksldjump"/>
          </p:cNvPr>
          <p:cNvSpPr/>
          <p:nvPr/>
        </p:nvSpPr>
        <p:spPr bwMode="auto">
          <a:xfrm>
            <a:off x="1003300" y="1277938"/>
            <a:ext cx="971550" cy="949325"/>
          </a:xfrm>
          <a:prstGeom prst="rect">
            <a:avLst/>
          </a:prstGeom>
          <a:solidFill>
            <a:schemeClr val="tx1">
              <a:lumMod val="50000"/>
              <a:lumOff val="50000"/>
            </a:schemeClr>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108000" rIns="90000" bIns="72000" anchor="ctr"/>
          <a:lstStyle/>
          <a:p>
            <a:pPr algn="ctr">
              <a:defRPr/>
            </a:pPr>
            <a:r>
              <a:rPr lang="en-GB" sz="1050" dirty="0">
                <a:solidFill>
                  <a:schemeClr val="bg1"/>
                </a:solidFill>
                <a:ea typeface="ＭＳ Ｐゴシック" panose="020B0600070205080204" pitchFamily="34" charset="-128"/>
              </a:rPr>
              <a:t>The Leica Philosophy</a:t>
            </a:r>
          </a:p>
        </p:txBody>
      </p:sp>
      <p:sp>
        <p:nvSpPr>
          <p:cNvPr id="7" name="Rechteck 6">
            <a:hlinkClick r:id="rId5" action="ppaction://hlinksldjump"/>
          </p:cNvPr>
          <p:cNvSpPr/>
          <p:nvPr/>
        </p:nvSpPr>
        <p:spPr bwMode="auto">
          <a:xfrm>
            <a:off x="2184400" y="1277938"/>
            <a:ext cx="973138" cy="949325"/>
          </a:xfrm>
          <a:prstGeom prst="rect">
            <a:avLst/>
          </a:prstGeom>
          <a:solidFill>
            <a:schemeClr val="tx1">
              <a:lumMod val="50000"/>
              <a:lumOff val="50000"/>
            </a:schemeClr>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108000" rIns="90000" bIns="72000" anchor="ctr"/>
          <a:lstStyle/>
          <a:p>
            <a:pPr algn="ctr">
              <a:defRPr/>
            </a:pPr>
            <a:r>
              <a:rPr lang="en-GB" sz="1050" dirty="0">
                <a:solidFill>
                  <a:schemeClr val="bg1"/>
                </a:solidFill>
                <a:ea typeface="ＭＳ Ｐゴシック" panose="020B0600070205080204" pitchFamily="34" charset="-128"/>
              </a:rPr>
              <a:t>Social Media Presence </a:t>
            </a:r>
          </a:p>
        </p:txBody>
      </p:sp>
      <p:sp>
        <p:nvSpPr>
          <p:cNvPr id="14" name="Rechteck 13">
            <a:hlinkClick r:id="rId6" action="ppaction://hlinksldjump"/>
          </p:cNvPr>
          <p:cNvSpPr/>
          <p:nvPr/>
        </p:nvSpPr>
        <p:spPr bwMode="auto">
          <a:xfrm>
            <a:off x="2795588" y="2970213"/>
            <a:ext cx="971550" cy="969962"/>
          </a:xfrm>
          <a:prstGeom prst="rect">
            <a:avLst/>
          </a:prstGeom>
          <a:solidFill>
            <a:schemeClr val="tx1">
              <a:lumMod val="50000"/>
              <a:lumOff val="50000"/>
            </a:schemeClr>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108000" rIns="90000" bIns="72000" anchor="ctr"/>
          <a:lstStyle/>
          <a:p>
            <a:pPr algn="ctr">
              <a:defRPr/>
            </a:pPr>
            <a:r>
              <a:rPr lang="en-GB" sz="1050" dirty="0">
                <a:solidFill>
                  <a:schemeClr val="bg1"/>
                </a:solidFill>
                <a:ea typeface="ＭＳ Ｐゴシック" panose="020B0600070205080204" pitchFamily="34" charset="-128"/>
              </a:rPr>
              <a:t>Video Guidelines</a:t>
            </a:r>
          </a:p>
        </p:txBody>
      </p:sp>
      <p:sp>
        <p:nvSpPr>
          <p:cNvPr id="15" name="Ellipse 14">
            <a:hlinkClick r:id="rId4" action="ppaction://hlinksldjump"/>
          </p:cNvPr>
          <p:cNvSpPr/>
          <p:nvPr/>
        </p:nvSpPr>
        <p:spPr bwMode="auto">
          <a:xfrm>
            <a:off x="858838" y="1147763"/>
            <a:ext cx="277812" cy="271462"/>
          </a:xfrm>
          <a:prstGeom prst="ellipse">
            <a:avLst/>
          </a:prstGeom>
          <a:solidFill>
            <a:schemeClr val="bg1"/>
          </a:solidFill>
          <a:ln w="12700"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algn="ctr" defTabSz="792163">
              <a:defRPr/>
            </a:pPr>
            <a:r>
              <a:rPr lang="en-GB" sz="1050" b="1" dirty="0">
                <a:solidFill>
                  <a:schemeClr val="tx1">
                    <a:lumMod val="50000"/>
                    <a:lumOff val="50000"/>
                  </a:schemeClr>
                </a:solidFill>
                <a:latin typeface="+mn-lt"/>
                <a:ea typeface="ＭＳ Ｐゴシック" charset="0"/>
              </a:rPr>
              <a:t>1. </a:t>
            </a:r>
          </a:p>
        </p:txBody>
      </p:sp>
      <p:sp>
        <p:nvSpPr>
          <p:cNvPr id="16" name="Ellipse 15">
            <a:hlinkClick r:id="rId5" action="ppaction://hlinksldjump"/>
          </p:cNvPr>
          <p:cNvSpPr/>
          <p:nvPr/>
        </p:nvSpPr>
        <p:spPr bwMode="auto">
          <a:xfrm>
            <a:off x="2106613" y="1147763"/>
            <a:ext cx="277812" cy="271462"/>
          </a:xfrm>
          <a:prstGeom prst="ellipse">
            <a:avLst/>
          </a:prstGeom>
          <a:solidFill>
            <a:schemeClr val="bg1"/>
          </a:solidFill>
          <a:ln w="12700"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algn="ctr" defTabSz="792163">
              <a:defRPr/>
            </a:pPr>
            <a:r>
              <a:rPr lang="en-GB" sz="1050" b="1" dirty="0">
                <a:solidFill>
                  <a:schemeClr val="tx1">
                    <a:lumMod val="50000"/>
                    <a:lumOff val="50000"/>
                  </a:schemeClr>
                </a:solidFill>
                <a:latin typeface="+mn-lt"/>
                <a:ea typeface="ＭＳ Ｐゴシック" charset="0"/>
              </a:rPr>
              <a:t>2. </a:t>
            </a:r>
          </a:p>
        </p:txBody>
      </p:sp>
      <p:sp>
        <p:nvSpPr>
          <p:cNvPr id="18" name="Ellipse 17">
            <a:hlinkClick r:id="rId7" action="ppaction://hlinksldjump"/>
          </p:cNvPr>
          <p:cNvSpPr/>
          <p:nvPr/>
        </p:nvSpPr>
        <p:spPr bwMode="auto">
          <a:xfrm>
            <a:off x="3276600" y="1141413"/>
            <a:ext cx="277813" cy="271462"/>
          </a:xfrm>
          <a:prstGeom prst="ellipse">
            <a:avLst/>
          </a:prstGeom>
          <a:solidFill>
            <a:schemeClr val="bg1"/>
          </a:solidFill>
          <a:ln w="12700"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algn="ctr" defTabSz="792163">
              <a:defRPr/>
            </a:pPr>
            <a:r>
              <a:rPr lang="en-GB" sz="1050" b="1" dirty="0">
                <a:solidFill>
                  <a:schemeClr val="tx1">
                    <a:lumMod val="50000"/>
                    <a:lumOff val="50000"/>
                  </a:schemeClr>
                </a:solidFill>
                <a:latin typeface="+mn-lt"/>
                <a:ea typeface="ＭＳ Ｐゴシック" charset="0"/>
              </a:rPr>
              <a:t>3. </a:t>
            </a:r>
          </a:p>
        </p:txBody>
      </p:sp>
      <p:sp>
        <p:nvSpPr>
          <p:cNvPr id="20" name="Rechteck 19">
            <a:hlinkClick r:id="rId8" action="ppaction://hlinksldjump"/>
          </p:cNvPr>
          <p:cNvSpPr/>
          <p:nvPr/>
        </p:nvSpPr>
        <p:spPr bwMode="auto">
          <a:xfrm>
            <a:off x="5891213" y="1252538"/>
            <a:ext cx="971550" cy="958850"/>
          </a:xfrm>
          <a:prstGeom prst="rect">
            <a:avLst/>
          </a:prstGeom>
          <a:solidFill>
            <a:schemeClr val="tx1">
              <a:lumMod val="50000"/>
              <a:lumOff val="50000"/>
            </a:schemeClr>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108000" rIns="90000" bIns="72000" anchor="ctr"/>
          <a:lstStyle/>
          <a:p>
            <a:pPr algn="ctr">
              <a:defRPr/>
            </a:pPr>
            <a:r>
              <a:rPr lang="en-GB" sz="1050" dirty="0">
                <a:solidFill>
                  <a:schemeClr val="bg1"/>
                </a:solidFill>
                <a:ea typeface="ＭＳ Ｐゴシック" panose="020B0600070205080204" pitchFamily="34" charset="-128"/>
              </a:rPr>
              <a:t>Photo Shares</a:t>
            </a:r>
          </a:p>
        </p:txBody>
      </p:sp>
      <p:sp>
        <p:nvSpPr>
          <p:cNvPr id="23" name="Rechteck 22">
            <a:hlinkClick r:id="rId9" action="ppaction://hlinksldjump"/>
          </p:cNvPr>
          <p:cNvSpPr/>
          <p:nvPr/>
        </p:nvSpPr>
        <p:spPr bwMode="auto">
          <a:xfrm>
            <a:off x="4019550" y="2986088"/>
            <a:ext cx="971550" cy="947737"/>
          </a:xfrm>
          <a:prstGeom prst="rect">
            <a:avLst/>
          </a:prstGeom>
          <a:solidFill>
            <a:schemeClr val="tx1">
              <a:lumMod val="50000"/>
              <a:lumOff val="50000"/>
            </a:schemeClr>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108000" rIns="90000" bIns="72000" anchor="ctr"/>
          <a:lstStyle/>
          <a:p>
            <a:pPr algn="ctr">
              <a:defRPr/>
            </a:pPr>
            <a:r>
              <a:rPr lang="en-GB" sz="1050" dirty="0">
                <a:solidFill>
                  <a:schemeClr val="bg1"/>
                </a:solidFill>
                <a:ea typeface="ＭＳ Ｐゴシック" panose="020B0600070205080204" pitchFamily="34" charset="-128"/>
              </a:rPr>
              <a:t>Channel Don’ts</a:t>
            </a:r>
          </a:p>
        </p:txBody>
      </p:sp>
      <p:sp>
        <p:nvSpPr>
          <p:cNvPr id="24" name="Rechteck 23">
            <a:hlinkClick r:id="rId10" action="ppaction://hlinksldjump"/>
          </p:cNvPr>
          <p:cNvSpPr/>
          <p:nvPr/>
        </p:nvSpPr>
        <p:spPr bwMode="auto">
          <a:xfrm>
            <a:off x="5202238" y="2990850"/>
            <a:ext cx="971550" cy="947738"/>
          </a:xfrm>
          <a:prstGeom prst="rect">
            <a:avLst/>
          </a:prstGeom>
          <a:solidFill>
            <a:schemeClr val="tx1">
              <a:lumMod val="50000"/>
              <a:lumOff val="50000"/>
            </a:schemeClr>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108000" rIns="90000" bIns="72000" anchor="ctr"/>
          <a:lstStyle/>
          <a:p>
            <a:pPr algn="ctr">
              <a:defRPr/>
            </a:pPr>
            <a:r>
              <a:rPr lang="en-GB" sz="1050" dirty="0">
                <a:solidFill>
                  <a:schemeClr val="bg1"/>
                </a:solidFill>
                <a:ea typeface="ＭＳ Ｐゴシック" panose="020B0600070205080204" pitchFamily="34" charset="-128"/>
              </a:rPr>
              <a:t>Community Management</a:t>
            </a:r>
          </a:p>
        </p:txBody>
      </p:sp>
      <p:sp>
        <p:nvSpPr>
          <p:cNvPr id="26" name="Ellipse 25">
            <a:hlinkClick r:id="rId8" action="ppaction://hlinksldjump"/>
          </p:cNvPr>
          <p:cNvSpPr/>
          <p:nvPr/>
        </p:nvSpPr>
        <p:spPr bwMode="auto">
          <a:xfrm>
            <a:off x="2701925" y="2836863"/>
            <a:ext cx="277813" cy="271462"/>
          </a:xfrm>
          <a:prstGeom prst="ellipse">
            <a:avLst/>
          </a:prstGeom>
          <a:solidFill>
            <a:schemeClr val="bg1"/>
          </a:solidFill>
          <a:ln w="12700"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algn="ctr" defTabSz="792163">
              <a:defRPr/>
            </a:pPr>
            <a:r>
              <a:rPr lang="en-GB" sz="1050" b="1" dirty="0">
                <a:solidFill>
                  <a:schemeClr val="tx1">
                    <a:lumMod val="50000"/>
                    <a:lumOff val="50000"/>
                  </a:schemeClr>
                </a:solidFill>
                <a:latin typeface="+mn-lt"/>
                <a:ea typeface="ＭＳ Ｐゴシック" panose="020B0600070205080204" pitchFamily="34" charset="-128"/>
              </a:rPr>
              <a:t>7. </a:t>
            </a:r>
          </a:p>
        </p:txBody>
      </p:sp>
      <p:sp>
        <p:nvSpPr>
          <p:cNvPr id="27" name="Ellipse 26">
            <a:hlinkClick r:id="rId11" action="ppaction://hlinksldjump"/>
          </p:cNvPr>
          <p:cNvSpPr/>
          <p:nvPr/>
        </p:nvSpPr>
        <p:spPr bwMode="auto">
          <a:xfrm>
            <a:off x="3840163" y="2859088"/>
            <a:ext cx="277812" cy="271462"/>
          </a:xfrm>
          <a:prstGeom prst="ellipse">
            <a:avLst/>
          </a:prstGeom>
          <a:solidFill>
            <a:schemeClr val="bg1"/>
          </a:solidFill>
          <a:ln w="12700"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algn="ctr" defTabSz="792163">
              <a:defRPr/>
            </a:pPr>
            <a:r>
              <a:rPr lang="en-GB" sz="1050" b="1" dirty="0">
                <a:solidFill>
                  <a:schemeClr val="tx1">
                    <a:lumMod val="50000"/>
                    <a:lumOff val="50000"/>
                  </a:schemeClr>
                </a:solidFill>
                <a:latin typeface="+mn-lt"/>
                <a:ea typeface="ＭＳ Ｐゴシック" panose="020B0600070205080204" pitchFamily="34" charset="-128"/>
              </a:rPr>
              <a:t>8. </a:t>
            </a:r>
          </a:p>
        </p:txBody>
      </p:sp>
      <p:sp>
        <p:nvSpPr>
          <p:cNvPr id="30" name="Rechteck 29">
            <a:hlinkClick r:id="rId12" action="ppaction://hlinksldjump"/>
          </p:cNvPr>
          <p:cNvSpPr/>
          <p:nvPr/>
        </p:nvSpPr>
        <p:spPr bwMode="auto">
          <a:xfrm>
            <a:off x="4633913" y="1257300"/>
            <a:ext cx="971550" cy="947738"/>
          </a:xfrm>
          <a:prstGeom prst="rect">
            <a:avLst/>
          </a:prstGeom>
          <a:solidFill>
            <a:schemeClr val="tx1">
              <a:lumMod val="50000"/>
              <a:lumOff val="50000"/>
            </a:schemeClr>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108000" rIns="90000" bIns="72000" anchor="ctr"/>
          <a:lstStyle/>
          <a:p>
            <a:pPr algn="ctr">
              <a:defRPr/>
            </a:pPr>
            <a:r>
              <a:rPr lang="en-GB" sz="1050" dirty="0">
                <a:solidFill>
                  <a:schemeClr val="bg1"/>
                </a:solidFill>
                <a:ea typeface="ＭＳ Ｐゴシック" panose="020B0600070205080204" pitchFamily="34" charset="-128"/>
              </a:rPr>
              <a:t>Visual Language</a:t>
            </a:r>
          </a:p>
        </p:txBody>
      </p:sp>
      <p:sp>
        <p:nvSpPr>
          <p:cNvPr id="31" name="Ellipse 30">
            <a:hlinkClick r:id="rId12" action="ppaction://hlinksldjump"/>
          </p:cNvPr>
          <p:cNvSpPr/>
          <p:nvPr/>
        </p:nvSpPr>
        <p:spPr bwMode="auto">
          <a:xfrm>
            <a:off x="5810250" y="1147763"/>
            <a:ext cx="268288" cy="271462"/>
          </a:xfrm>
          <a:prstGeom prst="ellipse">
            <a:avLst/>
          </a:prstGeom>
          <a:solidFill>
            <a:schemeClr val="bg1"/>
          </a:solidFill>
          <a:ln w="12700"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algn="ctr" defTabSz="792163">
              <a:defRPr/>
            </a:pPr>
            <a:r>
              <a:rPr lang="en-GB" sz="1050" b="1" dirty="0">
                <a:solidFill>
                  <a:schemeClr val="tx1">
                    <a:lumMod val="50000"/>
                    <a:lumOff val="50000"/>
                  </a:schemeClr>
                </a:solidFill>
                <a:latin typeface="+mn-lt"/>
                <a:ea typeface="ＭＳ Ｐゴシック" panose="020B0600070205080204" pitchFamily="34" charset="-128"/>
              </a:rPr>
              <a:t>5. </a:t>
            </a:r>
          </a:p>
        </p:txBody>
      </p:sp>
      <p:sp>
        <p:nvSpPr>
          <p:cNvPr id="32" name="Rechteck 31">
            <a:hlinkClick r:id="rId13" action="ppaction://hlinksldjump"/>
          </p:cNvPr>
          <p:cNvSpPr/>
          <p:nvPr/>
        </p:nvSpPr>
        <p:spPr bwMode="auto">
          <a:xfrm>
            <a:off x="6445250" y="2981325"/>
            <a:ext cx="973138" cy="947738"/>
          </a:xfrm>
          <a:prstGeom prst="rect">
            <a:avLst/>
          </a:prstGeom>
          <a:solidFill>
            <a:schemeClr val="tx1">
              <a:lumMod val="50000"/>
              <a:lumOff val="50000"/>
            </a:schemeClr>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108000" rIns="90000" bIns="72000" anchor="ctr"/>
          <a:lstStyle/>
          <a:p>
            <a:pPr algn="ctr">
              <a:defRPr/>
            </a:pPr>
            <a:r>
              <a:rPr lang="en-GB" sz="1050" dirty="0">
                <a:solidFill>
                  <a:schemeClr val="accent1">
                    <a:lumMod val="95000"/>
                  </a:schemeClr>
                </a:solidFill>
                <a:ea typeface="ＭＳ Ｐゴシック" panose="020B0600070205080204" pitchFamily="34" charset="-128"/>
              </a:rPr>
              <a:t>Appendix</a:t>
            </a:r>
          </a:p>
        </p:txBody>
      </p:sp>
      <p:sp>
        <p:nvSpPr>
          <p:cNvPr id="6162"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02728684-D537-485A-80AB-7DCC3942E097}" type="slidenum">
              <a:rPr lang="de-DE" altLang="de-DE" sz="800" smtClean="0"/>
              <a:pPr>
                <a:lnSpc>
                  <a:spcPct val="100000"/>
                </a:lnSpc>
                <a:spcBef>
                  <a:spcPct val="0"/>
                </a:spcBef>
                <a:spcAft>
                  <a:spcPct val="0"/>
                </a:spcAft>
                <a:buSzTx/>
                <a:buFontTx/>
                <a:buNone/>
              </a:pPr>
              <a:t>2</a:t>
            </a:fld>
            <a:r>
              <a:rPr lang="de-DE" altLang="de-DE" sz="800"/>
              <a:t> </a:t>
            </a:r>
          </a:p>
        </p:txBody>
      </p:sp>
      <p:sp>
        <p:nvSpPr>
          <p:cNvPr id="35" name="Rechteck 34">
            <a:hlinkClick r:id="rId14" action="ppaction://hlinksldjump"/>
          </p:cNvPr>
          <p:cNvSpPr/>
          <p:nvPr/>
        </p:nvSpPr>
        <p:spPr bwMode="auto">
          <a:xfrm>
            <a:off x="1639888" y="2971800"/>
            <a:ext cx="971550" cy="968375"/>
          </a:xfrm>
          <a:prstGeom prst="rect">
            <a:avLst/>
          </a:prstGeom>
          <a:solidFill>
            <a:schemeClr val="tx1">
              <a:lumMod val="50000"/>
              <a:lumOff val="50000"/>
            </a:schemeClr>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108000" rIns="90000" bIns="72000" anchor="ctr"/>
          <a:lstStyle/>
          <a:p>
            <a:pPr algn="ctr">
              <a:defRPr/>
            </a:pPr>
            <a:r>
              <a:rPr lang="en-GB" sz="1050" dirty="0">
                <a:solidFill>
                  <a:schemeClr val="bg1"/>
                </a:solidFill>
                <a:ea typeface="ＭＳ Ｐゴシック" panose="020B0600070205080204" pitchFamily="34" charset="-128"/>
              </a:rPr>
              <a:t>Asset Creation</a:t>
            </a:r>
          </a:p>
        </p:txBody>
      </p:sp>
      <p:sp>
        <p:nvSpPr>
          <p:cNvPr id="28" name="Ellipse 27">
            <a:hlinkClick r:id="rId14" action="ppaction://hlinksldjump"/>
          </p:cNvPr>
          <p:cNvSpPr/>
          <p:nvPr/>
        </p:nvSpPr>
        <p:spPr bwMode="auto">
          <a:xfrm>
            <a:off x="5084763" y="2860675"/>
            <a:ext cx="277812" cy="271463"/>
          </a:xfrm>
          <a:prstGeom prst="ellipse">
            <a:avLst/>
          </a:prstGeom>
          <a:solidFill>
            <a:schemeClr val="bg1"/>
          </a:solidFill>
          <a:ln w="12700"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algn="ctr" defTabSz="792163">
              <a:defRPr/>
            </a:pPr>
            <a:r>
              <a:rPr lang="en-GB" sz="1050" b="1" dirty="0">
                <a:solidFill>
                  <a:schemeClr val="tx1">
                    <a:lumMod val="50000"/>
                    <a:lumOff val="50000"/>
                  </a:schemeClr>
                </a:solidFill>
                <a:latin typeface="+mn-lt"/>
                <a:ea typeface="ＭＳ Ｐゴシック" panose="020B0600070205080204" pitchFamily="34" charset="-128"/>
              </a:rPr>
              <a:t>9. </a:t>
            </a:r>
          </a:p>
        </p:txBody>
      </p:sp>
      <p:sp>
        <p:nvSpPr>
          <p:cNvPr id="19" name="Ellipse 18">
            <a:hlinkClick r:id="rId3" action="ppaction://hlinksldjump"/>
          </p:cNvPr>
          <p:cNvSpPr/>
          <p:nvPr/>
        </p:nvSpPr>
        <p:spPr bwMode="auto">
          <a:xfrm>
            <a:off x="4525963" y="1141413"/>
            <a:ext cx="277812" cy="271462"/>
          </a:xfrm>
          <a:prstGeom prst="ellipse">
            <a:avLst/>
          </a:prstGeom>
          <a:solidFill>
            <a:schemeClr val="bg1"/>
          </a:solidFill>
          <a:ln w="12700"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algn="ctr" defTabSz="792163">
              <a:defRPr/>
            </a:pPr>
            <a:r>
              <a:rPr lang="en-GB" sz="1050" b="1" dirty="0">
                <a:solidFill>
                  <a:schemeClr val="tx1">
                    <a:lumMod val="50000"/>
                    <a:lumOff val="50000"/>
                  </a:schemeClr>
                </a:solidFill>
                <a:latin typeface="+mn-lt"/>
                <a:ea typeface="ＭＳ Ｐゴシック" charset="0"/>
              </a:rPr>
              <a:t>4. </a:t>
            </a:r>
          </a:p>
        </p:txBody>
      </p:sp>
      <p:sp>
        <p:nvSpPr>
          <p:cNvPr id="25" name="Ellipse 24">
            <a:hlinkClick r:id="rId15" action="ppaction://hlinksldjump"/>
          </p:cNvPr>
          <p:cNvSpPr/>
          <p:nvPr/>
        </p:nvSpPr>
        <p:spPr bwMode="auto">
          <a:xfrm>
            <a:off x="1457325" y="2820988"/>
            <a:ext cx="277813" cy="271462"/>
          </a:xfrm>
          <a:prstGeom prst="ellipse">
            <a:avLst/>
          </a:prstGeom>
          <a:solidFill>
            <a:schemeClr val="bg1"/>
          </a:solidFill>
          <a:ln w="12700"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algn="ctr" defTabSz="792163">
              <a:defRPr/>
            </a:pPr>
            <a:r>
              <a:rPr lang="en-GB" sz="1050" b="1" dirty="0">
                <a:solidFill>
                  <a:schemeClr val="tx1">
                    <a:lumMod val="50000"/>
                    <a:lumOff val="50000"/>
                  </a:schemeClr>
                </a:solidFill>
                <a:latin typeface="+mn-lt"/>
                <a:ea typeface="ＭＳ Ｐゴシック" panose="020B0600070205080204" pitchFamily="34" charset="-128"/>
              </a:rPr>
              <a:t>6.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el 1"/>
          <p:cNvSpPr>
            <a:spLocks noGrp="1"/>
          </p:cNvSpPr>
          <p:nvPr>
            <p:ph type="title"/>
          </p:nvPr>
        </p:nvSpPr>
        <p:spPr>
          <a:xfrm>
            <a:off x="1036638" y="363538"/>
            <a:ext cx="7531100" cy="579437"/>
          </a:xfrm>
        </p:spPr>
        <p:txBody>
          <a:bodyPr/>
          <a:lstStyle/>
          <a:p>
            <a:r>
              <a:rPr lang="de-DE" altLang="de-DE"/>
              <a:t>Social Media Presence | Instagram</a:t>
            </a:r>
          </a:p>
        </p:txBody>
      </p:sp>
      <p:sp>
        <p:nvSpPr>
          <p:cNvPr id="38915"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7292A092-5CC5-45A8-80CB-83562DFA3B58}" type="slidenum">
              <a:rPr lang="de-DE" altLang="de-DE" sz="800" smtClean="0"/>
              <a:pPr>
                <a:lnSpc>
                  <a:spcPct val="100000"/>
                </a:lnSpc>
                <a:spcBef>
                  <a:spcPct val="0"/>
                </a:spcBef>
                <a:spcAft>
                  <a:spcPct val="0"/>
                </a:spcAft>
                <a:buSzTx/>
                <a:buFontTx/>
                <a:buNone/>
              </a:pPr>
              <a:t>20</a:t>
            </a:fld>
            <a:r>
              <a:rPr lang="de-DE" altLang="de-DE" sz="800"/>
              <a:t> </a:t>
            </a:r>
          </a:p>
        </p:txBody>
      </p:sp>
      <p:sp>
        <p:nvSpPr>
          <p:cNvPr id="6" name="Titel 1"/>
          <p:cNvSpPr txBox="1">
            <a:spLocks/>
          </p:cNvSpPr>
          <p:nvPr/>
        </p:nvSpPr>
        <p:spPr bwMode="auto">
          <a:xfrm>
            <a:off x="690563" y="1100138"/>
            <a:ext cx="377825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defRPr/>
            </a:pPr>
            <a:r>
              <a:rPr lang="de-DE" b="1" kern="0" dirty="0">
                <a:ea typeface="CorporateS-Regular" charset="0"/>
                <a:cs typeface="CorporateS-Regular" charset="0"/>
              </a:rPr>
              <a:t>Hashtags | Brand Hashtags</a:t>
            </a:r>
          </a:p>
        </p:txBody>
      </p:sp>
      <p:grpSp>
        <p:nvGrpSpPr>
          <p:cNvPr id="38917" name="Gruppieren 8"/>
          <p:cNvGrpSpPr>
            <a:grpSpLocks/>
          </p:cNvGrpSpPr>
          <p:nvPr/>
        </p:nvGrpSpPr>
        <p:grpSpPr bwMode="auto">
          <a:xfrm>
            <a:off x="681038" y="1527175"/>
            <a:ext cx="3455987" cy="1152525"/>
            <a:chOff x="690696" y="1504150"/>
            <a:chExt cx="3455987" cy="1152128"/>
          </a:xfrm>
        </p:grpSpPr>
        <p:sp>
          <p:nvSpPr>
            <p:cNvPr id="5" name="Titel 1"/>
            <p:cNvSpPr txBox="1">
              <a:spLocks/>
            </p:cNvSpPr>
            <p:nvPr/>
          </p:nvSpPr>
          <p:spPr bwMode="auto">
            <a:xfrm>
              <a:off x="690696" y="1504150"/>
              <a:ext cx="3455987" cy="11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defTabSz="81756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1756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1756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1756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1756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1756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1756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1756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1756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defRPr/>
              </a:pPr>
              <a:r>
                <a:rPr lang="en-US" altLang="de-DE" sz="1000" dirty="0"/>
                <a:t>Brand hashtags are used as a branding tool to strengthen the association of Leica with the hashtag. The default brand hashtag for Leica Camera is #</a:t>
              </a:r>
              <a:r>
                <a:rPr lang="en-US" altLang="de-DE" sz="1000" dirty="0" err="1"/>
                <a:t>LeicaCamera</a:t>
              </a:r>
              <a:r>
                <a:rPr lang="en-US" altLang="de-DE" sz="1000" dirty="0"/>
                <a:t> across platforms. For Instagram, #   📷 is also a brand hashtag to be included in all posts. </a:t>
              </a:r>
            </a:p>
            <a:p>
              <a:pPr>
                <a:lnSpc>
                  <a:spcPct val="100000"/>
                </a:lnSpc>
                <a:spcBef>
                  <a:spcPct val="0"/>
                </a:spcBef>
                <a:spcAft>
                  <a:spcPct val="0"/>
                </a:spcAft>
                <a:buSzTx/>
                <a:buFontTx/>
                <a:buNone/>
                <a:defRPr/>
              </a:pPr>
              <a:endParaRPr lang="en-US" altLang="de-DE" sz="1000" dirty="0"/>
            </a:p>
            <a:p>
              <a:pPr>
                <a:lnSpc>
                  <a:spcPct val="100000"/>
                </a:lnSpc>
                <a:spcBef>
                  <a:spcPct val="0"/>
                </a:spcBef>
                <a:spcAft>
                  <a:spcPct val="0"/>
                </a:spcAft>
                <a:buSzTx/>
                <a:buFontTx/>
                <a:buNone/>
                <a:defRPr/>
              </a:pPr>
              <a:r>
                <a:rPr lang="en-US" altLang="de-DE" sz="1000" dirty="0"/>
                <a:t>Include Hashtags at the end of main post texts on Instagram and Twitter. </a:t>
              </a:r>
              <a:br>
                <a:rPr lang="en-US" altLang="de-DE" sz="1000" dirty="0"/>
              </a:br>
              <a:endParaRPr lang="en-US" altLang="de-DE" sz="1000" dirty="0"/>
            </a:p>
          </p:txBody>
        </p:sp>
        <p:sp>
          <p:nvSpPr>
            <p:cNvPr id="38922" name="Ellipse 6"/>
            <p:cNvSpPr>
              <a:spLocks noChangeArrowheads="1"/>
            </p:cNvSpPr>
            <p:nvPr/>
          </p:nvSpPr>
          <p:spPr bwMode="auto">
            <a:xfrm>
              <a:off x="765827" y="2010502"/>
              <a:ext cx="90000" cy="90000"/>
            </a:xfrm>
            <a:prstGeom prst="ellipse">
              <a:avLst/>
            </a:prstGeom>
            <a:solidFill>
              <a:srgbClr val="C00000"/>
            </a:solidFill>
            <a:ln>
              <a:noFill/>
            </a:ln>
            <a:extLst>
              <a:ext uri="{91240B29-F687-4F45-9708-019B960494DF}">
                <a14:hiddenLine xmlns:a14="http://schemas.microsoft.com/office/drawing/2010/main" w="12700" algn="ctr">
                  <a:solidFill>
                    <a:srgbClr val="000000"/>
                  </a:solidFill>
                  <a:round/>
                  <a:headEnd/>
                  <a:tailEnd/>
                </a14:hiddenLine>
              </a:ext>
            </a:extLst>
          </p:spPr>
          <p:txBody>
            <a:bodyPr tIns="108000" rIns="90000" bIns="72000"/>
            <a:lstStyle>
              <a:lvl1pPr defTabSz="792163">
                <a:defRPr sz="1200">
                  <a:solidFill>
                    <a:schemeClr val="tx1"/>
                  </a:solidFill>
                  <a:latin typeface="Arial" panose="020B0604020202020204" pitchFamily="34" charset="0"/>
                  <a:ea typeface="MS PGothic" panose="020B0600070205080204" pitchFamily="34" charset="-128"/>
                </a:defRPr>
              </a:lvl1pPr>
              <a:lvl2pPr defTabSz="792163">
                <a:defRPr sz="1200">
                  <a:solidFill>
                    <a:schemeClr val="tx1"/>
                  </a:solidFill>
                  <a:latin typeface="Arial" panose="020B0604020202020204" pitchFamily="34" charset="0"/>
                  <a:ea typeface="MS PGothic" panose="020B0600070205080204" pitchFamily="34" charset="-128"/>
                </a:defRPr>
              </a:lvl2pPr>
              <a:lvl3pPr defTabSz="792163">
                <a:defRPr sz="1200">
                  <a:solidFill>
                    <a:schemeClr val="tx1"/>
                  </a:solidFill>
                  <a:latin typeface="Arial" panose="020B0604020202020204" pitchFamily="34" charset="0"/>
                  <a:ea typeface="MS PGothic" panose="020B0600070205080204" pitchFamily="34" charset="-128"/>
                </a:defRPr>
              </a:lvl3pPr>
              <a:lvl4pPr defTabSz="792163">
                <a:defRPr sz="1200">
                  <a:solidFill>
                    <a:schemeClr val="tx1"/>
                  </a:solidFill>
                  <a:latin typeface="Arial" panose="020B0604020202020204" pitchFamily="34" charset="0"/>
                  <a:ea typeface="MS PGothic" panose="020B0600070205080204" pitchFamily="34" charset="-128"/>
                </a:defRPr>
              </a:lvl4pPr>
              <a:lvl5pPr defTabSz="792163">
                <a:defRPr sz="1200">
                  <a:solidFill>
                    <a:schemeClr val="tx1"/>
                  </a:solidFill>
                  <a:latin typeface="Arial" panose="020B0604020202020204" pitchFamily="34" charset="0"/>
                  <a:ea typeface="MS PGothic" panose="020B0600070205080204" pitchFamily="34" charset="-128"/>
                </a:defRPr>
              </a:lvl5pPr>
              <a:lvl6pPr marL="2089150" indent="196850" defTabSz="79216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6pPr>
              <a:lvl7pPr marL="2546350" indent="196850" defTabSz="79216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7pPr>
              <a:lvl8pPr marL="3003550" indent="196850" defTabSz="79216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8pPr>
              <a:lvl9pPr marL="3460750" indent="196850" defTabSz="79216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9pPr>
            </a:lstStyle>
            <a:p>
              <a:endParaRPr lang="de-DE" altLang="de-DE" sz="1300"/>
            </a:p>
          </p:txBody>
        </p:sp>
      </p:grpSp>
      <p:sp>
        <p:nvSpPr>
          <p:cNvPr id="10" name="Titel 1"/>
          <p:cNvSpPr txBox="1">
            <a:spLocks/>
          </p:cNvSpPr>
          <p:nvPr/>
        </p:nvSpPr>
        <p:spPr bwMode="auto">
          <a:xfrm>
            <a:off x="666750" y="2755900"/>
            <a:ext cx="3455988" cy="219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lnSpc>
                <a:spcPct val="100000"/>
              </a:lnSpc>
              <a:defRPr/>
            </a:pPr>
            <a:r>
              <a:rPr lang="en-US" sz="1000" b="1" kern="0" dirty="0"/>
              <a:t>Tips:</a:t>
            </a:r>
            <a:br>
              <a:rPr lang="en-US" sz="1000" b="1" kern="0" dirty="0"/>
            </a:br>
            <a:r>
              <a:rPr lang="en-US" sz="1000" kern="0" dirty="0"/>
              <a:t>1.</a:t>
            </a:r>
            <a:r>
              <a:rPr lang="en-US" sz="1000" b="1" kern="0" dirty="0"/>
              <a:t> </a:t>
            </a:r>
            <a:r>
              <a:rPr lang="en-US" sz="1000" kern="0" dirty="0"/>
              <a:t>Always make sure the hashtag is relevant and not tied to </a:t>
            </a:r>
          </a:p>
          <a:p>
            <a:pPr>
              <a:lnSpc>
                <a:spcPct val="100000"/>
              </a:lnSpc>
              <a:defRPr/>
            </a:pPr>
            <a:r>
              <a:rPr lang="en-US" sz="1000" kern="0" dirty="0"/>
              <a:t>    an inappropriate meaning. </a:t>
            </a:r>
            <a:endParaRPr lang="en-US" sz="1000" kern="0" dirty="0">
              <a:sym typeface="Wingdings" panose="05000000000000000000" pitchFamily="2" charset="2"/>
            </a:endParaRPr>
          </a:p>
          <a:p>
            <a:pPr>
              <a:lnSpc>
                <a:spcPct val="100000"/>
              </a:lnSpc>
              <a:defRPr/>
            </a:pPr>
            <a:endParaRPr lang="en-US" sz="1000" kern="0" dirty="0"/>
          </a:p>
          <a:p>
            <a:pPr>
              <a:lnSpc>
                <a:spcPct val="100000"/>
              </a:lnSpc>
              <a:defRPr/>
            </a:pPr>
            <a:r>
              <a:rPr lang="en-US" sz="800" kern="0" dirty="0"/>
              <a:t>    </a:t>
            </a:r>
            <a:r>
              <a:rPr lang="en-US" sz="800" kern="0" dirty="0">
                <a:sym typeface="Wingdings" panose="05000000000000000000" pitchFamily="2" charset="2"/>
              </a:rPr>
              <a:t> You can use the </a:t>
            </a:r>
            <a:r>
              <a:rPr lang="en-US" sz="800" kern="0" dirty="0">
                <a:sym typeface="Wingdings" panose="05000000000000000000" pitchFamily="2" charset="2"/>
                <a:hlinkClick r:id="rId3"/>
              </a:rPr>
              <a:t>Tag Board</a:t>
            </a:r>
            <a:r>
              <a:rPr lang="en-US" sz="800" kern="0" dirty="0">
                <a:sym typeface="Wingdings" panose="05000000000000000000" pitchFamily="2" charset="2"/>
              </a:rPr>
              <a:t> to check the meaning,    </a:t>
            </a:r>
          </a:p>
          <a:p>
            <a:pPr>
              <a:lnSpc>
                <a:spcPct val="100000"/>
              </a:lnSpc>
              <a:defRPr/>
            </a:pPr>
            <a:r>
              <a:rPr lang="en-US" sz="800" kern="0" dirty="0">
                <a:sym typeface="Wingdings" panose="05000000000000000000" pitchFamily="2" charset="2"/>
              </a:rPr>
              <a:t>         appropriateness of hashtags. </a:t>
            </a:r>
          </a:p>
          <a:p>
            <a:pPr>
              <a:lnSpc>
                <a:spcPct val="100000"/>
              </a:lnSpc>
              <a:defRPr/>
            </a:pPr>
            <a:r>
              <a:rPr lang="en-US" sz="800" kern="0" dirty="0">
                <a:sym typeface="Wingdings" panose="05000000000000000000" pitchFamily="2" charset="2"/>
              </a:rPr>
              <a:t>     If you want to establish a unique campaign hashtag, you </a:t>
            </a:r>
          </a:p>
          <a:p>
            <a:pPr>
              <a:lnSpc>
                <a:spcPct val="100000"/>
              </a:lnSpc>
              <a:defRPr/>
            </a:pPr>
            <a:r>
              <a:rPr lang="en-US" sz="800" kern="0" dirty="0">
                <a:sym typeface="Wingdings" panose="05000000000000000000" pitchFamily="2" charset="2"/>
              </a:rPr>
              <a:t>         can also refer to this website to see if your chosen tag is </a:t>
            </a:r>
          </a:p>
          <a:p>
            <a:pPr>
              <a:lnSpc>
                <a:spcPct val="100000"/>
              </a:lnSpc>
              <a:defRPr/>
            </a:pPr>
            <a:r>
              <a:rPr lang="en-US" sz="800" kern="0" dirty="0">
                <a:sym typeface="Wingdings" panose="05000000000000000000" pitchFamily="2" charset="2"/>
              </a:rPr>
              <a:t>         already in use.</a:t>
            </a:r>
          </a:p>
          <a:p>
            <a:pPr>
              <a:lnSpc>
                <a:spcPct val="100000"/>
              </a:lnSpc>
              <a:defRPr/>
            </a:pPr>
            <a:br>
              <a:rPr lang="en-US" sz="1000" kern="0" dirty="0"/>
            </a:br>
            <a:r>
              <a:rPr lang="en-US" sz="1000" kern="0" dirty="0"/>
              <a:t>2. </a:t>
            </a:r>
            <a:r>
              <a:rPr lang="en-GB" sz="1000" kern="0" dirty="0"/>
              <a:t>Use as many hashtags as you want, just make sure they</a:t>
            </a:r>
            <a:br>
              <a:rPr lang="en-GB" sz="1000" kern="0" dirty="0"/>
            </a:br>
            <a:r>
              <a:rPr lang="en-GB" sz="1000" kern="0" dirty="0"/>
              <a:t>    stay relevant.</a:t>
            </a:r>
            <a:endParaRPr lang="en-US" sz="1000" kern="0" dirty="0"/>
          </a:p>
        </p:txBody>
      </p:sp>
      <p:pic>
        <p:nvPicPr>
          <p:cNvPr id="38919" name="Grafik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1563688"/>
            <a:ext cx="4048125"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Gerade Verbindung 38"/>
          <p:cNvCxnSpPr/>
          <p:nvPr/>
        </p:nvCxnSpPr>
        <p:spPr bwMode="auto">
          <a:xfrm>
            <a:off x="539750" y="2679700"/>
            <a:ext cx="3663950" cy="0"/>
          </a:xfrm>
          <a:prstGeom prst="line">
            <a:avLst/>
          </a:prstGeom>
          <a:solidFill>
            <a:schemeClr val="bg1"/>
          </a:solidFill>
          <a:ln w="3175" cap="flat" cmpd="sng" algn="ctr">
            <a:solidFill>
              <a:srgbClr val="9999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el 1"/>
          <p:cNvSpPr>
            <a:spLocks noGrp="1"/>
          </p:cNvSpPr>
          <p:nvPr>
            <p:ph type="title"/>
          </p:nvPr>
        </p:nvSpPr>
        <p:spPr>
          <a:xfrm>
            <a:off x="1042988" y="347663"/>
            <a:ext cx="7531100" cy="579437"/>
          </a:xfrm>
        </p:spPr>
        <p:txBody>
          <a:bodyPr/>
          <a:lstStyle/>
          <a:p>
            <a:r>
              <a:rPr lang="de-DE" altLang="de-DE"/>
              <a:t>Social Media Presence | Instagram</a:t>
            </a:r>
          </a:p>
        </p:txBody>
      </p:sp>
      <p:sp>
        <p:nvSpPr>
          <p:cNvPr id="40963"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en-GB" altLang="de-DE" sz="800"/>
              <a:t>			</a:t>
            </a:r>
            <a:r>
              <a:rPr lang="de-DE" altLang="de-DE" sz="800"/>
              <a:t> </a:t>
            </a:r>
            <a:r>
              <a:rPr lang="en-GB" altLang="de-DE" sz="800"/>
              <a:t>Leica Social Media Guidelines	                                 	 Page </a:t>
            </a:r>
            <a:fld id="{584621CA-1A3B-4524-B025-C1C93B2CA422}" type="slidenum">
              <a:rPr lang="en-GB" altLang="de-DE" sz="800" smtClean="0"/>
              <a:pPr>
                <a:lnSpc>
                  <a:spcPct val="100000"/>
                </a:lnSpc>
                <a:spcBef>
                  <a:spcPct val="0"/>
                </a:spcBef>
                <a:spcAft>
                  <a:spcPct val="0"/>
                </a:spcAft>
                <a:buSzTx/>
                <a:buFontTx/>
                <a:buNone/>
              </a:pPr>
              <a:t>21</a:t>
            </a:fld>
            <a:r>
              <a:rPr lang="en-GB" altLang="de-DE" sz="800"/>
              <a:t> </a:t>
            </a:r>
          </a:p>
        </p:txBody>
      </p:sp>
      <p:sp>
        <p:nvSpPr>
          <p:cNvPr id="5" name="Titel 1"/>
          <p:cNvSpPr txBox="1">
            <a:spLocks/>
          </p:cNvSpPr>
          <p:nvPr/>
        </p:nvSpPr>
        <p:spPr bwMode="auto">
          <a:xfrm>
            <a:off x="684213" y="1908175"/>
            <a:ext cx="3527425" cy="160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defTabSz="81756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1756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1756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1756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1756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1756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1756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1756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1756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defRPr/>
            </a:pPr>
            <a:r>
              <a:rPr lang="en-GB" altLang="de-DE" sz="1000" b="1" dirty="0"/>
              <a:t>General Leica hashtags to be included in all posts:</a:t>
            </a:r>
            <a:endParaRPr lang="en-GB" altLang="de-DE" sz="1000" dirty="0"/>
          </a:p>
          <a:p>
            <a:pPr>
              <a:lnSpc>
                <a:spcPct val="100000"/>
              </a:lnSpc>
              <a:spcBef>
                <a:spcPct val="0"/>
              </a:spcBef>
              <a:spcAft>
                <a:spcPct val="0"/>
              </a:spcAft>
              <a:buSzTx/>
              <a:buFontTx/>
              <a:buNone/>
              <a:defRPr/>
            </a:pPr>
            <a:r>
              <a:rPr lang="en-GB" altLang="de-DE" sz="1000" dirty="0"/>
              <a:t>#</a:t>
            </a:r>
            <a:r>
              <a:rPr lang="en-GB" altLang="de-DE" sz="1000" dirty="0" err="1"/>
              <a:t>LeicaCamera</a:t>
            </a:r>
            <a:r>
              <a:rPr lang="en-GB" altLang="de-DE" sz="1000" dirty="0"/>
              <a:t>	</a:t>
            </a:r>
          </a:p>
          <a:p>
            <a:pPr>
              <a:lnSpc>
                <a:spcPct val="100000"/>
              </a:lnSpc>
              <a:spcBef>
                <a:spcPct val="0"/>
              </a:spcBef>
              <a:spcAft>
                <a:spcPct val="0"/>
              </a:spcAft>
              <a:buSzTx/>
              <a:buFontTx/>
              <a:buNone/>
              <a:defRPr/>
            </a:pPr>
            <a:r>
              <a:rPr lang="en-GB" altLang="de-DE" sz="1000" dirty="0"/>
              <a:t>#  📷</a:t>
            </a:r>
            <a:br>
              <a:rPr lang="en-GB" altLang="de-DE" sz="1000" dirty="0"/>
            </a:br>
            <a:endParaRPr lang="en-GB" altLang="de-DE" sz="1000" dirty="0"/>
          </a:p>
          <a:p>
            <a:pPr>
              <a:lnSpc>
                <a:spcPct val="100000"/>
              </a:lnSpc>
              <a:spcBef>
                <a:spcPct val="0"/>
              </a:spcBef>
              <a:spcAft>
                <a:spcPct val="0"/>
              </a:spcAft>
              <a:buSzTx/>
              <a:buFontTx/>
              <a:buNone/>
              <a:defRPr/>
            </a:pPr>
            <a:endParaRPr lang="en-GB" altLang="de-DE" sz="1000" dirty="0"/>
          </a:p>
          <a:p>
            <a:pPr>
              <a:lnSpc>
                <a:spcPct val="100000"/>
              </a:lnSpc>
              <a:spcBef>
                <a:spcPct val="0"/>
              </a:spcBef>
              <a:spcAft>
                <a:spcPct val="0"/>
              </a:spcAft>
              <a:buSzTx/>
              <a:buFontTx/>
              <a:buNone/>
              <a:defRPr/>
            </a:pPr>
            <a:r>
              <a:rPr lang="en-GB" altLang="de-DE" sz="1000" b="1" dirty="0"/>
              <a:t>Camera Hashtags:</a:t>
            </a:r>
            <a:br>
              <a:rPr lang="en-GB" altLang="de-DE" sz="1000" dirty="0"/>
            </a:br>
            <a:r>
              <a:rPr lang="en-GB" altLang="de-DE" sz="1000" dirty="0"/>
              <a:t>These should be used when an image is shot with or features a specific Leica camera, as for example:</a:t>
            </a:r>
          </a:p>
          <a:p>
            <a:pPr>
              <a:lnSpc>
                <a:spcPct val="100000"/>
              </a:lnSpc>
              <a:spcBef>
                <a:spcPct val="0"/>
              </a:spcBef>
              <a:spcAft>
                <a:spcPct val="0"/>
              </a:spcAft>
              <a:buSzTx/>
              <a:buFontTx/>
              <a:buNone/>
              <a:defRPr/>
            </a:pPr>
            <a:r>
              <a:rPr lang="en-GB" altLang="de-DE" sz="1000" dirty="0"/>
              <a:t>#</a:t>
            </a:r>
            <a:r>
              <a:rPr lang="en-GB" altLang="de-DE" sz="1000" dirty="0" err="1"/>
              <a:t>LeicaM</a:t>
            </a:r>
            <a:r>
              <a:rPr lang="en-GB" altLang="de-DE" sz="1000" dirty="0"/>
              <a:t>		#LeicaQ2</a:t>
            </a:r>
            <a:br>
              <a:rPr lang="en-GB" altLang="de-DE" sz="1000" dirty="0"/>
            </a:br>
            <a:r>
              <a:rPr lang="en-GB" altLang="de-DE" sz="1000" dirty="0"/>
              <a:t>#LeicaTL2		#</a:t>
            </a:r>
            <a:r>
              <a:rPr lang="en-GB" altLang="de-DE" sz="1000" dirty="0" err="1"/>
              <a:t>LeicaS</a:t>
            </a:r>
            <a:br>
              <a:rPr lang="en-GB" altLang="de-DE" sz="1000" dirty="0"/>
            </a:br>
            <a:r>
              <a:rPr lang="en-GB" altLang="de-DE" sz="1000" dirty="0"/>
              <a:t>#</a:t>
            </a:r>
            <a:r>
              <a:rPr lang="en-GB" altLang="de-DE" sz="1000" dirty="0" err="1"/>
              <a:t>LeicaSL</a:t>
            </a:r>
            <a:r>
              <a:rPr lang="en-GB" altLang="de-DE" sz="1000" dirty="0"/>
              <a:t>		#</a:t>
            </a:r>
            <a:r>
              <a:rPr lang="en-GB" altLang="de-DE" sz="1000" dirty="0" err="1"/>
              <a:t>LeicaM</a:t>
            </a:r>
            <a:br>
              <a:rPr lang="en-GB" altLang="de-DE" sz="1000" dirty="0"/>
            </a:br>
            <a:r>
              <a:rPr lang="en-GB" altLang="de-DE" sz="1000" dirty="0"/>
              <a:t>#LeicaDLux7		#</a:t>
            </a:r>
            <a:r>
              <a:rPr lang="en-GB" altLang="de-DE" sz="1000" dirty="0" err="1"/>
              <a:t>LeicaCL</a:t>
            </a:r>
            <a:r>
              <a:rPr lang="en-GB" altLang="de-DE" sz="1000" dirty="0"/>
              <a:t> …</a:t>
            </a:r>
          </a:p>
          <a:p>
            <a:pPr>
              <a:lnSpc>
                <a:spcPct val="100000"/>
              </a:lnSpc>
              <a:spcBef>
                <a:spcPct val="0"/>
              </a:spcBef>
              <a:spcAft>
                <a:spcPct val="0"/>
              </a:spcAft>
              <a:buSzTx/>
              <a:buFontTx/>
              <a:buNone/>
              <a:defRPr/>
            </a:pPr>
            <a:endParaRPr lang="en-GB" altLang="de-DE" sz="1000" dirty="0"/>
          </a:p>
        </p:txBody>
      </p:sp>
      <p:sp>
        <p:nvSpPr>
          <p:cNvPr id="6" name="Titel 1"/>
          <p:cNvSpPr txBox="1">
            <a:spLocks/>
          </p:cNvSpPr>
          <p:nvPr/>
        </p:nvSpPr>
        <p:spPr bwMode="auto">
          <a:xfrm>
            <a:off x="558800" y="1319213"/>
            <a:ext cx="377825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defRPr/>
            </a:pPr>
            <a:r>
              <a:rPr lang="en-GB" b="1" kern="0" dirty="0">
                <a:ea typeface="CorporateS-Regular" charset="0"/>
                <a:cs typeface="CorporateS-Regular" charset="0"/>
              </a:rPr>
              <a:t>Hashtags | Strategy</a:t>
            </a:r>
          </a:p>
        </p:txBody>
      </p:sp>
      <p:cxnSp>
        <p:nvCxnSpPr>
          <p:cNvPr id="9" name="Gerade Verbindung 38"/>
          <p:cNvCxnSpPr/>
          <p:nvPr/>
        </p:nvCxnSpPr>
        <p:spPr bwMode="auto">
          <a:xfrm>
            <a:off x="684213" y="2495550"/>
            <a:ext cx="3448050" cy="0"/>
          </a:xfrm>
          <a:prstGeom prst="line">
            <a:avLst/>
          </a:prstGeom>
          <a:solidFill>
            <a:schemeClr val="bg1"/>
          </a:solidFill>
          <a:ln w="3175" cap="flat" cmpd="sng" algn="ctr">
            <a:solidFill>
              <a:srgbClr val="9999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0" name="Gerade Verbindung 38"/>
          <p:cNvCxnSpPr/>
          <p:nvPr/>
        </p:nvCxnSpPr>
        <p:spPr bwMode="auto">
          <a:xfrm>
            <a:off x="684213" y="3940175"/>
            <a:ext cx="3448050" cy="0"/>
          </a:xfrm>
          <a:prstGeom prst="line">
            <a:avLst/>
          </a:prstGeom>
          <a:solidFill>
            <a:schemeClr val="bg1"/>
          </a:solidFill>
          <a:ln w="3175" cap="flat" cmpd="sng" algn="ctr">
            <a:solidFill>
              <a:srgbClr val="9999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0968" name="Ellipse 10"/>
          <p:cNvSpPr>
            <a:spLocks noChangeArrowheads="1"/>
          </p:cNvSpPr>
          <p:nvPr/>
        </p:nvSpPr>
        <p:spPr bwMode="auto">
          <a:xfrm>
            <a:off x="747713" y="2249488"/>
            <a:ext cx="88900" cy="90487"/>
          </a:xfrm>
          <a:prstGeom prst="ellipse">
            <a:avLst/>
          </a:prstGeom>
          <a:solidFill>
            <a:srgbClr val="C00000"/>
          </a:solidFill>
          <a:ln>
            <a:noFill/>
          </a:ln>
          <a:extLst>
            <a:ext uri="{91240B29-F687-4F45-9708-019B960494DF}">
              <a14:hiddenLine xmlns:a14="http://schemas.microsoft.com/office/drawing/2010/main" w="12700" algn="ctr">
                <a:solidFill>
                  <a:srgbClr val="000000"/>
                </a:solidFill>
                <a:round/>
                <a:headEnd/>
                <a:tailEnd/>
              </a14:hiddenLine>
            </a:ext>
          </a:extLst>
        </p:spPr>
        <p:txBody>
          <a:bodyPr tIns="108000" rIns="90000" bIns="72000"/>
          <a:lstStyle>
            <a:lvl1pPr defTabSz="792163">
              <a:defRPr sz="1200">
                <a:solidFill>
                  <a:schemeClr val="tx1"/>
                </a:solidFill>
                <a:latin typeface="Arial" panose="020B0604020202020204" pitchFamily="34" charset="0"/>
                <a:ea typeface="MS PGothic" panose="020B0600070205080204" pitchFamily="34" charset="-128"/>
              </a:defRPr>
            </a:lvl1pPr>
            <a:lvl2pPr defTabSz="792163">
              <a:defRPr sz="1200">
                <a:solidFill>
                  <a:schemeClr val="tx1"/>
                </a:solidFill>
                <a:latin typeface="Arial" panose="020B0604020202020204" pitchFamily="34" charset="0"/>
                <a:ea typeface="MS PGothic" panose="020B0600070205080204" pitchFamily="34" charset="-128"/>
              </a:defRPr>
            </a:lvl2pPr>
            <a:lvl3pPr defTabSz="792163">
              <a:defRPr sz="1200">
                <a:solidFill>
                  <a:schemeClr val="tx1"/>
                </a:solidFill>
                <a:latin typeface="Arial" panose="020B0604020202020204" pitchFamily="34" charset="0"/>
                <a:ea typeface="MS PGothic" panose="020B0600070205080204" pitchFamily="34" charset="-128"/>
              </a:defRPr>
            </a:lvl3pPr>
            <a:lvl4pPr defTabSz="792163">
              <a:defRPr sz="1200">
                <a:solidFill>
                  <a:schemeClr val="tx1"/>
                </a:solidFill>
                <a:latin typeface="Arial" panose="020B0604020202020204" pitchFamily="34" charset="0"/>
                <a:ea typeface="MS PGothic" panose="020B0600070205080204" pitchFamily="34" charset="-128"/>
              </a:defRPr>
            </a:lvl4pPr>
            <a:lvl5pPr defTabSz="792163">
              <a:defRPr sz="1200">
                <a:solidFill>
                  <a:schemeClr val="tx1"/>
                </a:solidFill>
                <a:latin typeface="Arial" panose="020B0604020202020204" pitchFamily="34" charset="0"/>
                <a:ea typeface="MS PGothic" panose="020B0600070205080204" pitchFamily="34" charset="-128"/>
              </a:defRPr>
            </a:lvl5pPr>
            <a:lvl6pPr marL="2089150" indent="196850" defTabSz="79216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6pPr>
            <a:lvl7pPr marL="2546350" indent="196850" defTabSz="79216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7pPr>
            <a:lvl8pPr marL="3003550" indent="196850" defTabSz="79216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8pPr>
            <a:lvl9pPr marL="3460750" indent="196850" defTabSz="79216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9pPr>
          </a:lstStyle>
          <a:p>
            <a:endParaRPr lang="en-GB" altLang="de-DE" sz="1300"/>
          </a:p>
        </p:txBody>
      </p:sp>
      <p:sp>
        <p:nvSpPr>
          <p:cNvPr id="11" name="Titel 1"/>
          <p:cNvSpPr txBox="1">
            <a:spLocks/>
          </p:cNvSpPr>
          <p:nvPr/>
        </p:nvSpPr>
        <p:spPr bwMode="auto">
          <a:xfrm>
            <a:off x="4932363" y="1724025"/>
            <a:ext cx="3527425"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lnSpc>
                <a:spcPct val="100000"/>
              </a:lnSpc>
              <a:defRPr/>
            </a:pPr>
            <a:endParaRPr lang="en-GB" altLang="de-DE" sz="1000" dirty="0">
              <a:latin typeface="+mn-lt"/>
            </a:endParaRPr>
          </a:p>
          <a:p>
            <a:pPr>
              <a:lnSpc>
                <a:spcPct val="100000"/>
              </a:lnSpc>
              <a:defRPr/>
            </a:pPr>
            <a:r>
              <a:rPr lang="en-GB" altLang="de-DE" sz="1000" b="1" dirty="0">
                <a:latin typeface="+mn-lt"/>
              </a:rPr>
              <a:t>Custom &amp; UGC Hashtags:</a:t>
            </a:r>
            <a:br>
              <a:rPr lang="en-GB" altLang="de-DE" sz="1000" b="1" dirty="0">
                <a:latin typeface="+mn-lt"/>
              </a:rPr>
            </a:br>
            <a:r>
              <a:rPr lang="en-GB" altLang="de-DE" sz="1000" dirty="0">
                <a:latin typeface="+mn-lt"/>
              </a:rPr>
              <a:t>These</a:t>
            </a:r>
            <a:r>
              <a:rPr lang="en-GB" altLang="de-DE" sz="1000" b="1" dirty="0">
                <a:latin typeface="+mn-lt"/>
              </a:rPr>
              <a:t> </a:t>
            </a:r>
            <a:r>
              <a:rPr lang="en-GB" altLang="de-DE" sz="1000" dirty="0">
                <a:latin typeface="+mn-lt"/>
              </a:rPr>
              <a:t>are created to brand and tie conversations together around specific campaigns, events or content formats such as</a:t>
            </a:r>
            <a:br>
              <a:rPr lang="en-GB" altLang="de-DE" sz="1000" dirty="0">
                <a:latin typeface="+mn-lt"/>
              </a:rPr>
            </a:br>
            <a:r>
              <a:rPr lang="en-GB" altLang="de-DE" sz="1000" dirty="0">
                <a:latin typeface="+mn-lt"/>
              </a:rPr>
              <a:t>#</a:t>
            </a:r>
            <a:r>
              <a:rPr lang="en-GB" altLang="de-DE" sz="1000" dirty="0" err="1">
                <a:latin typeface="+mn-lt"/>
              </a:rPr>
              <a:t>LeicaWorld</a:t>
            </a:r>
            <a:r>
              <a:rPr lang="en-GB" altLang="de-DE" sz="1000" dirty="0">
                <a:latin typeface="+mn-lt"/>
              </a:rPr>
              <a:t>, #</a:t>
            </a:r>
            <a:r>
              <a:rPr lang="en-GB" altLang="de-DE" sz="1000" dirty="0" err="1">
                <a:latin typeface="+mn-lt"/>
              </a:rPr>
              <a:t>Leicagram</a:t>
            </a:r>
            <a:r>
              <a:rPr lang="en-GB" altLang="de-DE" sz="1000" dirty="0">
                <a:latin typeface="+mn-lt"/>
              </a:rPr>
              <a:t> and #</a:t>
            </a:r>
            <a:r>
              <a:rPr lang="en-GB" altLang="de-DE" sz="1000" dirty="0" err="1">
                <a:latin typeface="+mn-lt"/>
              </a:rPr>
              <a:t>LeicaBlog</a:t>
            </a:r>
            <a:r>
              <a:rPr lang="en-GB" altLang="de-DE" sz="1000" dirty="0">
                <a:latin typeface="+mn-lt"/>
              </a:rPr>
              <a:t> #</a:t>
            </a:r>
            <a:r>
              <a:rPr lang="en-GB" altLang="de-DE" sz="1000" dirty="0" err="1">
                <a:latin typeface="+mn-lt"/>
              </a:rPr>
              <a:t>ShootLeicaPro</a:t>
            </a:r>
            <a:r>
              <a:rPr lang="en-GB" altLang="de-DE" sz="1000" dirty="0">
                <a:latin typeface="+mn-lt"/>
              </a:rPr>
              <a:t>….. </a:t>
            </a:r>
          </a:p>
          <a:p>
            <a:pPr>
              <a:lnSpc>
                <a:spcPct val="100000"/>
              </a:lnSpc>
              <a:defRPr/>
            </a:pPr>
            <a:endParaRPr lang="en-GB" altLang="de-DE" sz="1000" dirty="0">
              <a:latin typeface="+mn-lt"/>
              <a:sym typeface="Wingdings" panose="05000000000000000000" pitchFamily="2" charset="2"/>
            </a:endParaRPr>
          </a:p>
          <a:p>
            <a:pPr>
              <a:lnSpc>
                <a:spcPct val="100000"/>
              </a:lnSpc>
              <a:defRPr/>
            </a:pPr>
            <a:r>
              <a:rPr lang="en-GB" altLang="de-DE" sz="1000" dirty="0">
                <a:latin typeface="+mn-lt"/>
                <a:sym typeface="Wingdings" panose="05000000000000000000" pitchFamily="2" charset="2"/>
              </a:rPr>
              <a:t>Please, check first if the hashtags are existing</a:t>
            </a:r>
            <a:endParaRPr lang="en-GB" sz="1000" dirty="0">
              <a:latin typeface="+mn-lt"/>
            </a:endParaRPr>
          </a:p>
          <a:p>
            <a:pPr>
              <a:spcBef>
                <a:spcPts val="0"/>
              </a:spcBef>
              <a:spcAft>
                <a:spcPts val="0"/>
              </a:spcAft>
              <a:defRPr/>
            </a:pPr>
            <a:endParaRPr lang="en-GB" sz="1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el 1"/>
          <p:cNvSpPr>
            <a:spLocks noGrp="1"/>
          </p:cNvSpPr>
          <p:nvPr>
            <p:ph type="title"/>
          </p:nvPr>
        </p:nvSpPr>
        <p:spPr>
          <a:xfrm>
            <a:off x="1042988" y="347663"/>
            <a:ext cx="7531100" cy="579437"/>
          </a:xfrm>
        </p:spPr>
        <p:txBody>
          <a:bodyPr/>
          <a:lstStyle/>
          <a:p>
            <a:r>
              <a:rPr lang="de-DE" altLang="de-DE"/>
              <a:t>Social Media Presence | Instagram</a:t>
            </a:r>
          </a:p>
        </p:txBody>
      </p:sp>
      <p:sp>
        <p:nvSpPr>
          <p:cNvPr id="43011"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9EF5C870-C0A6-48F9-98AC-2065790D80C3}" type="slidenum">
              <a:rPr lang="de-DE" altLang="de-DE" sz="800" smtClean="0"/>
              <a:pPr>
                <a:lnSpc>
                  <a:spcPct val="100000"/>
                </a:lnSpc>
                <a:spcBef>
                  <a:spcPct val="0"/>
                </a:spcBef>
                <a:spcAft>
                  <a:spcPct val="0"/>
                </a:spcAft>
                <a:buSzTx/>
                <a:buFontTx/>
                <a:buNone/>
              </a:pPr>
              <a:t>22</a:t>
            </a:fld>
            <a:r>
              <a:rPr lang="de-DE" altLang="de-DE" sz="800"/>
              <a:t> </a:t>
            </a:r>
          </a:p>
        </p:txBody>
      </p:sp>
      <p:sp>
        <p:nvSpPr>
          <p:cNvPr id="5" name="Titel 1"/>
          <p:cNvSpPr txBox="1">
            <a:spLocks/>
          </p:cNvSpPr>
          <p:nvPr/>
        </p:nvSpPr>
        <p:spPr bwMode="auto">
          <a:xfrm>
            <a:off x="684213" y="1908175"/>
            <a:ext cx="3600450" cy="267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lnSpc>
                <a:spcPct val="100000"/>
              </a:lnSpc>
              <a:defRPr/>
            </a:pPr>
            <a:r>
              <a:rPr lang="en-US" altLang="de-DE" sz="1000" dirty="0">
                <a:latin typeface="+mn-lt"/>
              </a:rPr>
              <a:t>Trending topics are hashtags that have been established to be commonly used by the social media community. Use them in order to increase your reach. But please check first if they are relevant. Here are some examples:</a:t>
            </a:r>
            <a:br>
              <a:rPr lang="en-US" altLang="de-DE" sz="1000" dirty="0">
                <a:latin typeface="+mn-lt"/>
              </a:rPr>
            </a:br>
            <a:endParaRPr lang="en-US" altLang="de-DE" sz="1000" dirty="0">
              <a:latin typeface="+mn-lt"/>
            </a:endParaRPr>
          </a:p>
          <a:p>
            <a:pPr>
              <a:lnSpc>
                <a:spcPct val="100000"/>
              </a:lnSpc>
              <a:defRPr/>
            </a:pPr>
            <a:br>
              <a:rPr lang="en-US" altLang="de-DE" sz="1000" b="1" dirty="0">
                <a:latin typeface="+mn-lt"/>
              </a:rPr>
            </a:br>
            <a:r>
              <a:rPr lang="en-US" sz="1000" dirty="0">
                <a:latin typeface="+mn-lt"/>
              </a:rPr>
              <a:t>#portraits #landscape #</a:t>
            </a:r>
            <a:r>
              <a:rPr lang="en-US" sz="1000" dirty="0" err="1">
                <a:latin typeface="+mn-lt"/>
              </a:rPr>
              <a:t>streetphotography</a:t>
            </a:r>
            <a:r>
              <a:rPr lang="en-US" sz="1000" dirty="0">
                <a:latin typeface="+mn-lt"/>
              </a:rPr>
              <a:t> #</a:t>
            </a:r>
            <a:r>
              <a:rPr lang="en-US" sz="1000" dirty="0" err="1">
                <a:latin typeface="+mn-lt"/>
              </a:rPr>
              <a:t>blackandwhite</a:t>
            </a:r>
            <a:r>
              <a:rPr lang="en-US" sz="1000" dirty="0">
                <a:latin typeface="+mn-lt"/>
              </a:rPr>
              <a:t> #</a:t>
            </a:r>
            <a:r>
              <a:rPr lang="en-US" sz="1000" dirty="0" err="1">
                <a:latin typeface="+mn-lt"/>
              </a:rPr>
              <a:t>bnw</a:t>
            </a:r>
            <a:r>
              <a:rPr lang="en-US" sz="1000" dirty="0">
                <a:latin typeface="+mn-lt"/>
              </a:rPr>
              <a:t> #photography </a:t>
            </a:r>
            <a:r>
              <a:rPr lang="en-GB" sz="1000" dirty="0">
                <a:latin typeface="+mn-lt"/>
              </a:rPr>
              <a:t>#minimalism #art #design #</a:t>
            </a:r>
            <a:r>
              <a:rPr lang="en-GB" sz="1000" dirty="0" err="1">
                <a:latin typeface="+mn-lt"/>
              </a:rPr>
              <a:t>interiordesign</a:t>
            </a:r>
            <a:r>
              <a:rPr lang="en-US" altLang="de-DE" sz="1000" dirty="0">
                <a:latin typeface="+mn-lt"/>
              </a:rPr>
              <a:t> #</a:t>
            </a:r>
            <a:r>
              <a:rPr lang="en-US" altLang="de-DE" sz="1000" dirty="0" err="1">
                <a:latin typeface="+mn-lt"/>
              </a:rPr>
              <a:t>travelphotography</a:t>
            </a:r>
            <a:r>
              <a:rPr lang="en-US" altLang="de-DE" sz="1000" dirty="0">
                <a:latin typeface="+mn-lt"/>
              </a:rPr>
              <a:t> </a:t>
            </a:r>
            <a:r>
              <a:rPr lang="en-US" sz="1000" dirty="0">
                <a:latin typeface="+mn-lt"/>
              </a:rPr>
              <a:t>#architecture #luxury #</a:t>
            </a:r>
            <a:r>
              <a:rPr lang="en-US" sz="1000" dirty="0" err="1">
                <a:latin typeface="+mn-lt"/>
              </a:rPr>
              <a:t>naturephotography</a:t>
            </a:r>
            <a:r>
              <a:rPr lang="en-US" sz="1000" dirty="0">
                <a:latin typeface="+mn-lt"/>
              </a:rPr>
              <a:t> </a:t>
            </a:r>
          </a:p>
        </p:txBody>
      </p:sp>
      <p:sp>
        <p:nvSpPr>
          <p:cNvPr id="6" name="Titel 1"/>
          <p:cNvSpPr txBox="1">
            <a:spLocks/>
          </p:cNvSpPr>
          <p:nvPr/>
        </p:nvSpPr>
        <p:spPr bwMode="auto">
          <a:xfrm>
            <a:off x="684213" y="1347788"/>
            <a:ext cx="377825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defRPr/>
            </a:pPr>
            <a:r>
              <a:rPr lang="de-DE" b="1" kern="0" dirty="0">
                <a:ea typeface="CorporateS-Regular" charset="0"/>
                <a:cs typeface="CorporateS-Regular" charset="0"/>
              </a:rPr>
              <a:t>Hashtags | </a:t>
            </a:r>
            <a:r>
              <a:rPr lang="de-DE" b="1" kern="0" dirty="0" err="1">
                <a:ea typeface="CorporateS-Regular" charset="0"/>
                <a:cs typeface="CorporateS-Regular" charset="0"/>
              </a:rPr>
              <a:t>Trending</a:t>
            </a:r>
            <a:r>
              <a:rPr lang="de-DE" b="1" kern="0" dirty="0">
                <a:ea typeface="CorporateS-Regular" charset="0"/>
                <a:cs typeface="CorporateS-Regular" charset="0"/>
              </a:rPr>
              <a:t> Topics</a:t>
            </a:r>
          </a:p>
        </p:txBody>
      </p:sp>
      <p:pic>
        <p:nvPicPr>
          <p:cNvPr id="43014"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1243013"/>
            <a:ext cx="2163762"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el 1"/>
          <p:cNvSpPr>
            <a:spLocks noGrp="1"/>
          </p:cNvSpPr>
          <p:nvPr>
            <p:ph type="title"/>
          </p:nvPr>
        </p:nvSpPr>
        <p:spPr>
          <a:xfrm>
            <a:off x="1033463" y="355600"/>
            <a:ext cx="7531100" cy="579438"/>
          </a:xfrm>
        </p:spPr>
        <p:txBody>
          <a:bodyPr/>
          <a:lstStyle/>
          <a:p>
            <a:r>
              <a:rPr lang="de-DE" altLang="de-DE"/>
              <a:t>Social Media Presence | LinkedIn</a:t>
            </a:r>
          </a:p>
        </p:txBody>
      </p:sp>
      <p:sp>
        <p:nvSpPr>
          <p:cNvPr id="45059"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0C61116E-6950-4F36-BD5C-E62BCA7BEF0E}" type="slidenum">
              <a:rPr lang="de-DE" altLang="de-DE" sz="800" smtClean="0"/>
              <a:pPr>
                <a:lnSpc>
                  <a:spcPct val="100000"/>
                </a:lnSpc>
                <a:spcBef>
                  <a:spcPct val="0"/>
                </a:spcBef>
                <a:spcAft>
                  <a:spcPct val="0"/>
                </a:spcAft>
                <a:buSzTx/>
                <a:buFontTx/>
                <a:buNone/>
              </a:pPr>
              <a:t>23</a:t>
            </a:fld>
            <a:r>
              <a:rPr lang="de-DE" altLang="de-DE" sz="800"/>
              <a:t> </a:t>
            </a:r>
          </a:p>
        </p:txBody>
      </p:sp>
      <p:sp>
        <p:nvSpPr>
          <p:cNvPr id="54277" name="Textfeld 14"/>
          <p:cNvSpPr txBox="1">
            <a:spLocks noChangeArrowheads="1"/>
          </p:cNvSpPr>
          <p:nvPr/>
        </p:nvSpPr>
        <p:spPr bwMode="auto">
          <a:xfrm>
            <a:off x="452438" y="1833563"/>
            <a:ext cx="27971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defRPr sz="1200">
                <a:solidFill>
                  <a:schemeClr val="tx1"/>
                </a:solidFill>
                <a:latin typeface="Arial" panose="020B0604020202020204" pitchFamily="34" charset="0"/>
                <a:ea typeface="ＭＳ Ｐゴシック" panose="020B0600070205080204" pitchFamily="34" charset="-128"/>
              </a:defRPr>
            </a:lvl1pPr>
            <a:lvl2pPr>
              <a:defRPr sz="1200">
                <a:solidFill>
                  <a:schemeClr val="tx1"/>
                </a:solidFill>
                <a:latin typeface="Arial" panose="020B0604020202020204" pitchFamily="34" charset="0"/>
                <a:ea typeface="ＭＳ Ｐゴシック" panose="020B0600070205080204" pitchFamily="34" charset="-128"/>
              </a:defRPr>
            </a:lvl2pPr>
            <a:lvl3pPr>
              <a:defRPr sz="1200">
                <a:solidFill>
                  <a:schemeClr val="tx1"/>
                </a:solidFill>
                <a:latin typeface="Arial" panose="020B0604020202020204" pitchFamily="34" charset="0"/>
                <a:ea typeface="ＭＳ Ｐゴシック" panose="020B0600070205080204" pitchFamily="34" charset="-128"/>
              </a:defRPr>
            </a:lvl3pPr>
            <a:lvl4pPr>
              <a:defRPr sz="1200">
                <a:solidFill>
                  <a:schemeClr val="tx1"/>
                </a:solidFill>
                <a:latin typeface="Arial" panose="020B0604020202020204" pitchFamily="34" charset="0"/>
                <a:ea typeface="ＭＳ Ｐゴシック" panose="020B0600070205080204" pitchFamily="34" charset="-128"/>
              </a:defRPr>
            </a:lvl4pPr>
            <a:lvl5pPr>
              <a:defRPr sz="1200">
                <a:solidFill>
                  <a:schemeClr val="tx1"/>
                </a:solidFill>
                <a:latin typeface="Arial" panose="020B0604020202020204" pitchFamily="34" charset="0"/>
                <a:ea typeface="ＭＳ Ｐゴシック" panose="020B0600070205080204" pitchFamily="34" charset="-128"/>
              </a:defRPr>
            </a:lvl5pPr>
            <a:lvl6pPr marL="2089150" indent="19685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546350" indent="19685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003550" indent="19685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460750" indent="19685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Char char="•"/>
              <a:defRPr/>
            </a:pPr>
            <a:r>
              <a:rPr lang="de-DE" altLang="de-DE" sz="1100" dirty="0">
                <a:latin typeface="+mn-lt"/>
              </a:rPr>
              <a:t>2 – 3 Posts per </a:t>
            </a:r>
            <a:r>
              <a:rPr lang="de-DE" altLang="de-DE" sz="1100" dirty="0" err="1">
                <a:latin typeface="+mn-lt"/>
              </a:rPr>
              <a:t>Week</a:t>
            </a:r>
            <a:endParaRPr lang="de-DE" altLang="de-DE" sz="1100" dirty="0">
              <a:latin typeface="+mn-lt"/>
            </a:endParaRPr>
          </a:p>
        </p:txBody>
      </p:sp>
      <p:cxnSp>
        <p:nvCxnSpPr>
          <p:cNvPr id="17" name="Gerade Verbindung 38"/>
          <p:cNvCxnSpPr/>
          <p:nvPr/>
        </p:nvCxnSpPr>
        <p:spPr bwMode="auto">
          <a:xfrm>
            <a:off x="395288" y="2576513"/>
            <a:ext cx="3663950" cy="0"/>
          </a:xfrm>
          <a:prstGeom prst="line">
            <a:avLst/>
          </a:prstGeom>
          <a:solidFill>
            <a:schemeClr val="bg1"/>
          </a:solidFill>
          <a:ln w="3175" cap="flat" cmpd="sng" algn="ctr">
            <a:solidFill>
              <a:srgbClr val="9999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4280" name="Rechteck 4"/>
          <p:cNvSpPr>
            <a:spLocks noChangeArrowheads="1"/>
          </p:cNvSpPr>
          <p:nvPr/>
        </p:nvSpPr>
        <p:spPr bwMode="auto">
          <a:xfrm>
            <a:off x="395288" y="2944813"/>
            <a:ext cx="29638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altLang="de-DE" b="1" dirty="0">
                <a:latin typeface="+mn-lt"/>
                <a:ea typeface="ＭＳ Ｐゴシック" panose="020B0600070205080204" pitchFamily="34" charset="-128"/>
              </a:rPr>
              <a:t>Posting Length Recommendations</a:t>
            </a:r>
            <a:endParaRPr lang="de-DE" altLang="de-DE" b="1" dirty="0">
              <a:latin typeface="+mn-lt"/>
              <a:ea typeface="ＭＳ Ｐゴシック" panose="020B0600070205080204" pitchFamily="34" charset="-128"/>
            </a:endParaRPr>
          </a:p>
        </p:txBody>
      </p:sp>
      <p:sp>
        <p:nvSpPr>
          <p:cNvPr id="54281" name="Textfeld 19"/>
          <p:cNvSpPr txBox="1">
            <a:spLocks noChangeArrowheads="1"/>
          </p:cNvSpPr>
          <p:nvPr/>
        </p:nvSpPr>
        <p:spPr bwMode="auto">
          <a:xfrm>
            <a:off x="452438" y="3405188"/>
            <a:ext cx="32654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defRPr sz="1200">
                <a:solidFill>
                  <a:schemeClr val="tx1"/>
                </a:solidFill>
                <a:latin typeface="Arial" panose="020B0604020202020204" pitchFamily="34" charset="0"/>
                <a:ea typeface="ＭＳ Ｐゴシック" panose="020B0600070205080204" pitchFamily="34" charset="-128"/>
              </a:defRPr>
            </a:lvl1pPr>
            <a:lvl2pPr>
              <a:defRPr sz="1200">
                <a:solidFill>
                  <a:schemeClr val="tx1"/>
                </a:solidFill>
                <a:latin typeface="Arial" panose="020B0604020202020204" pitchFamily="34" charset="0"/>
                <a:ea typeface="ＭＳ Ｐゴシック" panose="020B0600070205080204" pitchFamily="34" charset="-128"/>
              </a:defRPr>
            </a:lvl2pPr>
            <a:lvl3pPr>
              <a:defRPr sz="1200">
                <a:solidFill>
                  <a:schemeClr val="tx1"/>
                </a:solidFill>
                <a:latin typeface="Arial" panose="020B0604020202020204" pitchFamily="34" charset="0"/>
                <a:ea typeface="ＭＳ Ｐゴシック" panose="020B0600070205080204" pitchFamily="34" charset="-128"/>
              </a:defRPr>
            </a:lvl3pPr>
            <a:lvl4pPr>
              <a:defRPr sz="1200">
                <a:solidFill>
                  <a:schemeClr val="tx1"/>
                </a:solidFill>
                <a:latin typeface="Arial" panose="020B0604020202020204" pitchFamily="34" charset="0"/>
                <a:ea typeface="ＭＳ Ｐゴシック" panose="020B0600070205080204" pitchFamily="34" charset="-128"/>
              </a:defRPr>
            </a:lvl4pPr>
            <a:lvl5pPr>
              <a:defRPr sz="1200">
                <a:solidFill>
                  <a:schemeClr val="tx1"/>
                </a:solidFill>
                <a:latin typeface="Arial" panose="020B0604020202020204" pitchFamily="34" charset="0"/>
                <a:ea typeface="ＭＳ Ｐゴシック" panose="020B0600070205080204" pitchFamily="34" charset="-128"/>
              </a:defRPr>
            </a:lvl5pPr>
            <a:lvl6pPr marL="2089150" indent="19685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546350" indent="19685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003550" indent="19685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460750" indent="19685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Char char="•"/>
              <a:defRPr/>
            </a:pPr>
            <a:r>
              <a:rPr lang="en-US" altLang="de-DE" sz="1100" dirty="0">
                <a:latin typeface="+mn-lt"/>
              </a:rPr>
              <a:t>25 words or less</a:t>
            </a:r>
          </a:p>
        </p:txBody>
      </p:sp>
      <p:sp>
        <p:nvSpPr>
          <p:cNvPr id="54282" name="Rechteck 20"/>
          <p:cNvSpPr>
            <a:spLocks noChangeArrowheads="1"/>
          </p:cNvSpPr>
          <p:nvPr/>
        </p:nvSpPr>
        <p:spPr bwMode="auto">
          <a:xfrm>
            <a:off x="5084763" y="1357313"/>
            <a:ext cx="2073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de-DE" altLang="de-DE" b="1" dirty="0" err="1">
                <a:latin typeface="+mn-lt"/>
                <a:ea typeface="CorporateS-Regular"/>
                <a:cs typeface="CorporateS-Regular"/>
              </a:rPr>
              <a:t>Social</a:t>
            </a:r>
            <a:r>
              <a:rPr lang="de-DE" altLang="de-DE" b="1" dirty="0">
                <a:latin typeface="+mn-lt"/>
                <a:ea typeface="CorporateS-Regular"/>
                <a:cs typeface="CorporateS-Regular"/>
              </a:rPr>
              <a:t> Media Image </a:t>
            </a:r>
            <a:r>
              <a:rPr lang="de-DE" altLang="de-DE" b="1" dirty="0" err="1">
                <a:latin typeface="+mn-lt"/>
                <a:ea typeface="CorporateS-Regular"/>
                <a:cs typeface="CorporateS-Regular"/>
              </a:rPr>
              <a:t>formats</a:t>
            </a:r>
            <a:endParaRPr lang="de-DE" altLang="de-DE" b="1" dirty="0">
              <a:latin typeface="+mn-lt"/>
              <a:ea typeface="ＭＳ Ｐゴシック" panose="020B0600070205080204" pitchFamily="34" charset="-128"/>
            </a:endParaRPr>
          </a:p>
        </p:txBody>
      </p:sp>
      <p:sp>
        <p:nvSpPr>
          <p:cNvPr id="22" name="Titel 1"/>
          <p:cNvSpPr txBox="1">
            <a:spLocks/>
          </p:cNvSpPr>
          <p:nvPr/>
        </p:nvSpPr>
        <p:spPr bwMode="auto">
          <a:xfrm>
            <a:off x="5141913" y="1906588"/>
            <a:ext cx="2016125" cy="80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lnSpc>
                <a:spcPct val="100000"/>
              </a:lnSpc>
              <a:defRPr/>
            </a:pPr>
            <a:r>
              <a:rPr lang="en-GB" sz="1000" dirty="0">
                <a:latin typeface="+mn-lt"/>
                <a:ea typeface="CorporateS-Light" charset="0"/>
                <a:cs typeface="CorporateS-Light" charset="0"/>
              </a:rPr>
              <a:t>Profile Image: 200 x 200</a:t>
            </a:r>
          </a:p>
          <a:p>
            <a:pPr>
              <a:lnSpc>
                <a:spcPct val="100000"/>
              </a:lnSpc>
              <a:defRPr/>
            </a:pPr>
            <a:r>
              <a:rPr lang="en-GB" sz="1000" dirty="0">
                <a:latin typeface="+mn-lt"/>
                <a:ea typeface="CorporateS-Light" charset="0"/>
                <a:cs typeface="CorporateS-Light" charset="0"/>
              </a:rPr>
              <a:t>Background Image: 1400 x 404</a:t>
            </a:r>
          </a:p>
          <a:p>
            <a:pPr>
              <a:lnSpc>
                <a:spcPct val="100000"/>
              </a:lnSpc>
              <a:defRPr/>
            </a:pPr>
            <a:r>
              <a:rPr lang="en-GB" sz="1000" dirty="0">
                <a:latin typeface="+mn-lt"/>
                <a:ea typeface="CorporateS-Light" charset="0"/>
                <a:cs typeface="CorporateS-Light" charset="0"/>
              </a:rPr>
              <a:t>Company Banner: 646 x 220</a:t>
            </a:r>
            <a:endParaRPr lang="en-GB" sz="1000" kern="0" dirty="0">
              <a:latin typeface="+mn-lt"/>
              <a:ea typeface="CorporateS-Light" charset="0"/>
              <a:cs typeface="CorporateS-Light" charset="0"/>
            </a:endParaRPr>
          </a:p>
        </p:txBody>
      </p:sp>
      <p:sp>
        <p:nvSpPr>
          <p:cNvPr id="12" name="Titel 1"/>
          <p:cNvSpPr txBox="1">
            <a:spLocks/>
          </p:cNvSpPr>
          <p:nvPr/>
        </p:nvSpPr>
        <p:spPr bwMode="auto">
          <a:xfrm>
            <a:off x="463550" y="1319213"/>
            <a:ext cx="2909888"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defRPr/>
            </a:pPr>
            <a:r>
              <a:rPr lang="de-DE" sz="1200" b="1" dirty="0" err="1">
                <a:latin typeface="+mn-lt"/>
              </a:rPr>
              <a:t>Posting</a:t>
            </a:r>
            <a:r>
              <a:rPr lang="de-DE" sz="1200" b="1" dirty="0">
                <a:latin typeface="+mn-lt"/>
              </a:rPr>
              <a:t> </a:t>
            </a:r>
            <a:r>
              <a:rPr lang="de-DE" sz="1200" b="1" dirty="0" err="1">
                <a:latin typeface="+mn-lt"/>
              </a:rPr>
              <a:t>Interval</a:t>
            </a:r>
            <a:r>
              <a:rPr lang="de-DE" sz="1200" b="1" dirty="0">
                <a:latin typeface="+mn-lt"/>
              </a:rPr>
              <a:t> Recommended</a:t>
            </a:r>
            <a:endParaRPr lang="de-DE" sz="1200" b="1" kern="0" dirty="0">
              <a:latin typeface="+mn-lt"/>
              <a:ea typeface="CorporateS-Regular" charset="0"/>
              <a:cs typeface="CorporateS-Regular" charset="0"/>
            </a:endParaRPr>
          </a:p>
        </p:txBody>
      </p:sp>
      <p:sp>
        <p:nvSpPr>
          <p:cNvPr id="13" name="Rechteck 12"/>
          <p:cNvSpPr/>
          <p:nvPr/>
        </p:nvSpPr>
        <p:spPr>
          <a:xfrm>
            <a:off x="5141913" y="3036888"/>
            <a:ext cx="2949575" cy="738187"/>
          </a:xfrm>
          <a:prstGeom prst="rect">
            <a:avLst/>
          </a:prstGeom>
        </p:spPr>
        <p:txBody>
          <a:bodyPr>
            <a:spAutoFit/>
          </a:bodyPr>
          <a:lstStyle/>
          <a:p>
            <a:pPr>
              <a:defRPr/>
            </a:pPr>
            <a:r>
              <a:rPr lang="de-DE" sz="1050" b="1" dirty="0">
                <a:latin typeface="+mn-lt"/>
                <a:ea typeface="CorporateS-Regular" charset="0"/>
                <a:cs typeface="CorporateS-Regular" charset="0"/>
              </a:rPr>
              <a:t>Asset </a:t>
            </a:r>
            <a:r>
              <a:rPr lang="de-DE" sz="1050" b="1" dirty="0" err="1">
                <a:latin typeface="+mn-lt"/>
                <a:ea typeface="CorporateS-Regular" charset="0"/>
                <a:cs typeface="CorporateS-Regular" charset="0"/>
              </a:rPr>
              <a:t>performance</a:t>
            </a:r>
            <a:r>
              <a:rPr lang="de-DE" sz="1050" dirty="0">
                <a:latin typeface="+mn-lt"/>
                <a:ea typeface="CorporateS-Regular" charset="0"/>
                <a:cs typeface="CorporateS-Regular" charset="0"/>
              </a:rPr>
              <a:t> </a:t>
            </a:r>
            <a:r>
              <a:rPr lang="de-DE" sz="1050" dirty="0" err="1">
                <a:latin typeface="+mn-lt"/>
                <a:ea typeface="CorporateS-Regular" charset="0"/>
                <a:cs typeface="CorporateS-Regular" charset="0"/>
              </a:rPr>
              <a:t>based</a:t>
            </a:r>
            <a:r>
              <a:rPr lang="de-DE" sz="1050" dirty="0">
                <a:latin typeface="+mn-lt"/>
                <a:ea typeface="CorporateS-Regular" charset="0"/>
                <a:cs typeface="CorporateS-Regular" charset="0"/>
              </a:rPr>
              <a:t> on </a:t>
            </a:r>
            <a:r>
              <a:rPr lang="de-DE" sz="1050" dirty="0" err="1">
                <a:latin typeface="+mn-lt"/>
                <a:ea typeface="CorporateS-Regular" charset="0"/>
                <a:cs typeface="CorporateS-Regular" charset="0"/>
              </a:rPr>
              <a:t>our</a:t>
            </a:r>
            <a:r>
              <a:rPr lang="de-DE" sz="1050" dirty="0">
                <a:latin typeface="+mn-lt"/>
                <a:ea typeface="CorporateS-Regular" charset="0"/>
                <a:cs typeface="CorporateS-Regular" charset="0"/>
              </a:rPr>
              <a:t> </a:t>
            </a:r>
            <a:r>
              <a:rPr lang="de-DE" sz="1050" dirty="0" err="1">
                <a:latin typeface="+mn-lt"/>
                <a:ea typeface="CorporateS-Regular" charset="0"/>
                <a:cs typeface="CorporateS-Regular" charset="0"/>
              </a:rPr>
              <a:t>experience</a:t>
            </a:r>
            <a:r>
              <a:rPr lang="de-DE" sz="1050" dirty="0">
                <a:latin typeface="+mn-lt"/>
                <a:ea typeface="CorporateS-Regular" charset="0"/>
                <a:cs typeface="CorporateS-Regular" charset="0"/>
              </a:rPr>
              <a:t>: </a:t>
            </a:r>
          </a:p>
          <a:p>
            <a:pPr>
              <a:defRPr/>
            </a:pPr>
            <a:r>
              <a:rPr lang="de-DE" sz="1050" dirty="0" err="1">
                <a:latin typeface="+mn-lt"/>
                <a:ea typeface="CorporateS-Regular" charset="0"/>
                <a:cs typeface="CorporateS-Regular" charset="0"/>
              </a:rPr>
              <a:t>No</a:t>
            </a:r>
            <a:r>
              <a:rPr lang="de-DE" sz="1050" dirty="0">
                <a:latin typeface="+mn-lt"/>
                <a:ea typeface="CorporateS-Regular" charset="0"/>
                <a:cs typeface="CorporateS-Regular" charset="0"/>
              </a:rPr>
              <a:t> </a:t>
            </a:r>
            <a:r>
              <a:rPr lang="de-DE" sz="1050" dirty="0" err="1">
                <a:latin typeface="+mn-lt"/>
                <a:ea typeface="CorporateS-Regular" charset="0"/>
                <a:cs typeface="CorporateS-Regular" charset="0"/>
              </a:rPr>
              <a:t>significant</a:t>
            </a:r>
            <a:r>
              <a:rPr lang="de-DE" sz="1050" dirty="0">
                <a:latin typeface="+mn-lt"/>
                <a:ea typeface="CorporateS-Regular" charset="0"/>
                <a:cs typeface="CorporateS-Regular" charset="0"/>
              </a:rPr>
              <a:t> </a:t>
            </a:r>
            <a:r>
              <a:rPr lang="de-DE" sz="1050" dirty="0" err="1">
                <a:latin typeface="+mn-lt"/>
                <a:ea typeface="CorporateS-Regular" charset="0"/>
                <a:cs typeface="CorporateS-Regular" charset="0"/>
              </a:rPr>
              <a:t>difference</a:t>
            </a:r>
            <a:r>
              <a:rPr lang="de-DE" sz="1050" dirty="0">
                <a:latin typeface="+mn-lt"/>
                <a:ea typeface="CorporateS-Regular" charset="0"/>
                <a:cs typeface="CorporateS-Regular" charset="0"/>
              </a:rPr>
              <a:t> </a:t>
            </a:r>
            <a:r>
              <a:rPr lang="de-DE" sz="1050" dirty="0" err="1">
                <a:latin typeface="+mn-lt"/>
                <a:ea typeface="CorporateS-Regular" charset="0"/>
                <a:cs typeface="CorporateS-Regular" charset="0"/>
              </a:rPr>
              <a:t>between</a:t>
            </a:r>
            <a:r>
              <a:rPr lang="de-DE" sz="1050" dirty="0">
                <a:latin typeface="+mn-lt"/>
                <a:ea typeface="CorporateS-Regular" charset="0"/>
                <a:cs typeface="CorporateS-Regular" charset="0"/>
              </a:rPr>
              <a:t> </a:t>
            </a:r>
            <a:r>
              <a:rPr lang="de-DE" sz="1050" dirty="0" err="1">
                <a:latin typeface="+mn-lt"/>
                <a:ea typeface="CorporateS-Regular" charset="0"/>
                <a:cs typeface="CorporateS-Regular" charset="0"/>
              </a:rPr>
              <a:t>video</a:t>
            </a:r>
            <a:r>
              <a:rPr lang="de-DE" sz="1050" dirty="0">
                <a:latin typeface="+mn-lt"/>
                <a:ea typeface="CorporateS-Regular" charset="0"/>
                <a:cs typeface="CorporateS-Regular" charset="0"/>
              </a:rPr>
              <a:t> </a:t>
            </a:r>
            <a:r>
              <a:rPr lang="de-DE" sz="1050" dirty="0" err="1">
                <a:latin typeface="+mn-lt"/>
                <a:ea typeface="CorporateS-Regular" charset="0"/>
                <a:cs typeface="CorporateS-Regular" charset="0"/>
              </a:rPr>
              <a:t>or</a:t>
            </a:r>
            <a:r>
              <a:rPr lang="de-DE" sz="1050" dirty="0">
                <a:latin typeface="+mn-lt"/>
                <a:ea typeface="CorporateS-Regular" charset="0"/>
                <a:cs typeface="CorporateS-Regular" charset="0"/>
              </a:rPr>
              <a:t> </a:t>
            </a:r>
            <a:r>
              <a:rPr lang="de-DE" sz="1050" dirty="0" err="1">
                <a:latin typeface="+mn-lt"/>
                <a:ea typeface="CorporateS-Regular" charset="0"/>
                <a:cs typeface="CorporateS-Regular" charset="0"/>
              </a:rPr>
              <a:t>or</a:t>
            </a:r>
            <a:r>
              <a:rPr lang="de-DE" sz="1050" dirty="0">
                <a:latin typeface="+mn-lt"/>
                <a:ea typeface="CorporateS-Regular" charset="0"/>
                <a:cs typeface="CorporateS-Regular" charset="0"/>
              </a:rPr>
              <a:t> </a:t>
            </a:r>
            <a:r>
              <a:rPr lang="de-DE" sz="1050" dirty="0" err="1">
                <a:latin typeface="+mn-lt"/>
                <a:ea typeface="CorporateS-Regular" charset="0"/>
                <a:cs typeface="CorporateS-Regular" charset="0"/>
              </a:rPr>
              <a:t>image</a:t>
            </a:r>
            <a:r>
              <a:rPr lang="de-DE" sz="1050" dirty="0">
                <a:latin typeface="+mn-lt"/>
                <a:ea typeface="CorporateS-Regular" charset="0"/>
                <a:cs typeface="CorporateS-Regular" charset="0"/>
              </a:rPr>
              <a:t> </a:t>
            </a:r>
            <a:r>
              <a:rPr lang="de-DE" sz="1050" dirty="0" err="1">
                <a:latin typeface="+mn-lt"/>
                <a:ea typeface="CorporateS-Regular" charset="0"/>
                <a:cs typeface="CorporateS-Regular" charset="0"/>
              </a:rPr>
              <a:t>content</a:t>
            </a:r>
            <a:r>
              <a:rPr lang="de-DE" sz="1050" dirty="0">
                <a:latin typeface="+mn-lt"/>
                <a:ea typeface="CorporateS-Regular" charset="0"/>
                <a:cs typeface="CorporateS-Regular" charset="0"/>
              </a:rPr>
              <a:t>, in </a:t>
            </a:r>
            <a:r>
              <a:rPr lang="de-DE" sz="1050" dirty="0" err="1">
                <a:latin typeface="+mn-lt"/>
                <a:ea typeface="CorporateS-Regular" charset="0"/>
                <a:cs typeface="CorporateS-Regular" charset="0"/>
              </a:rPr>
              <a:t>both</a:t>
            </a:r>
            <a:r>
              <a:rPr lang="de-DE" sz="1050" dirty="0">
                <a:latin typeface="+mn-lt"/>
                <a:ea typeface="CorporateS-Regular" charset="0"/>
                <a:cs typeface="CorporateS-Regular" charset="0"/>
              </a:rPr>
              <a:t> </a:t>
            </a:r>
            <a:r>
              <a:rPr lang="de-DE" sz="1050" dirty="0" err="1">
                <a:latin typeface="+mn-lt"/>
                <a:ea typeface="CorporateS-Regular" charset="0"/>
                <a:cs typeface="CorporateS-Regular" charset="0"/>
              </a:rPr>
              <a:t>cases</a:t>
            </a:r>
            <a:r>
              <a:rPr lang="de-DE" sz="1050" dirty="0">
                <a:latin typeface="+mn-lt"/>
                <a:ea typeface="CorporateS-Regular" charset="0"/>
                <a:cs typeface="CorporateS-Regular" charset="0"/>
              </a:rPr>
              <a:t> </a:t>
            </a:r>
            <a:r>
              <a:rPr lang="de-DE" sz="1050" dirty="0" err="1">
                <a:latin typeface="+mn-lt"/>
                <a:ea typeface="CorporateS-Regular" charset="0"/>
                <a:cs typeface="CorporateS-Regular" charset="0"/>
              </a:rPr>
              <a:t>product</a:t>
            </a:r>
            <a:r>
              <a:rPr lang="de-DE" sz="1050" dirty="0">
                <a:latin typeface="+mn-lt"/>
                <a:ea typeface="CorporateS-Regular" charset="0"/>
                <a:cs typeface="CorporateS-Regular" charset="0"/>
              </a:rPr>
              <a:t> </a:t>
            </a:r>
            <a:r>
              <a:rPr lang="de-DE" sz="1050" dirty="0" err="1">
                <a:latin typeface="+mn-lt"/>
                <a:ea typeface="CorporateS-Regular" charset="0"/>
                <a:cs typeface="CorporateS-Regular" charset="0"/>
              </a:rPr>
              <a:t>porn</a:t>
            </a:r>
            <a:r>
              <a:rPr lang="de-DE" sz="1050" dirty="0">
                <a:latin typeface="+mn-lt"/>
                <a:ea typeface="CorporateS-Regular" charset="0"/>
                <a:cs typeface="CorporateS-Regular" charset="0"/>
              </a:rPr>
              <a:t> </a:t>
            </a:r>
            <a:r>
              <a:rPr lang="de-DE" sz="1050" dirty="0" err="1">
                <a:latin typeface="+mn-lt"/>
                <a:ea typeface="CorporateS-Regular" charset="0"/>
                <a:cs typeface="CorporateS-Regular" charset="0"/>
              </a:rPr>
              <a:t>works</a:t>
            </a:r>
            <a:r>
              <a:rPr lang="de-DE" sz="1050" dirty="0">
                <a:latin typeface="+mn-lt"/>
                <a:ea typeface="CorporateS-Regular" charset="0"/>
                <a:cs typeface="CorporateS-Regular" charset="0"/>
              </a:rPr>
              <a:t> </a:t>
            </a:r>
            <a:r>
              <a:rPr lang="de-DE" sz="1050" dirty="0" err="1">
                <a:latin typeface="+mn-lt"/>
                <a:ea typeface="CorporateS-Regular" charset="0"/>
                <a:cs typeface="CorporateS-Regular" charset="0"/>
              </a:rPr>
              <a:t>well</a:t>
            </a:r>
            <a:r>
              <a:rPr lang="de-DE" sz="1050" dirty="0">
                <a:latin typeface="+mn-lt"/>
                <a:ea typeface="CorporateS-Regular" charset="0"/>
                <a:cs typeface="CorporateS-Regular" charset="0"/>
              </a:rPr>
              <a:t> </a:t>
            </a:r>
          </a:p>
        </p:txBody>
      </p:sp>
      <p:cxnSp>
        <p:nvCxnSpPr>
          <p:cNvPr id="15" name="Gerade Verbindung 38"/>
          <p:cNvCxnSpPr/>
          <p:nvPr/>
        </p:nvCxnSpPr>
        <p:spPr bwMode="auto">
          <a:xfrm>
            <a:off x="4572000" y="2944813"/>
            <a:ext cx="0" cy="993775"/>
          </a:xfrm>
          <a:prstGeom prst="line">
            <a:avLst/>
          </a:prstGeom>
          <a:solidFill>
            <a:schemeClr val="bg1"/>
          </a:solidFill>
          <a:ln w="3175" cap="flat" cmpd="sng" algn="ctr">
            <a:solidFill>
              <a:srgbClr val="9999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 name="Gerade Verbindung 38"/>
          <p:cNvCxnSpPr/>
          <p:nvPr/>
        </p:nvCxnSpPr>
        <p:spPr bwMode="auto">
          <a:xfrm>
            <a:off x="4572000" y="1192213"/>
            <a:ext cx="0" cy="993775"/>
          </a:xfrm>
          <a:prstGeom prst="line">
            <a:avLst/>
          </a:prstGeom>
          <a:solidFill>
            <a:schemeClr val="bg1"/>
          </a:solidFill>
          <a:ln w="3175" cap="flat" cmpd="sng" algn="ctr">
            <a:solidFill>
              <a:srgbClr val="9999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45070"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30700" y="2335213"/>
            <a:ext cx="4826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Gerade Verbindung 38"/>
          <p:cNvCxnSpPr/>
          <p:nvPr/>
        </p:nvCxnSpPr>
        <p:spPr bwMode="auto">
          <a:xfrm>
            <a:off x="5084763" y="2576513"/>
            <a:ext cx="3663950" cy="0"/>
          </a:xfrm>
          <a:prstGeom prst="line">
            <a:avLst/>
          </a:prstGeom>
          <a:solidFill>
            <a:schemeClr val="bg1"/>
          </a:solidFill>
          <a:ln w="3175" cap="flat" cmpd="sng" algn="ctr">
            <a:solidFill>
              <a:srgbClr val="9999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9" name="Textfeld 18"/>
          <p:cNvSpPr txBox="1"/>
          <p:nvPr/>
        </p:nvSpPr>
        <p:spPr>
          <a:xfrm>
            <a:off x="323850" y="4129088"/>
            <a:ext cx="4608513" cy="415925"/>
          </a:xfrm>
          <a:prstGeom prst="rect">
            <a:avLst/>
          </a:prstGeom>
          <a:noFill/>
          <a:ln>
            <a:solidFill>
              <a:schemeClr val="bg2">
                <a:lumMod val="75000"/>
              </a:schemeClr>
            </a:solidFill>
          </a:ln>
        </p:spPr>
        <p:txBody>
          <a:bodyPr>
            <a:spAutoFit/>
          </a:bodyPr>
          <a:lstStyle/>
          <a:p>
            <a:pPr>
              <a:defRPr/>
            </a:pPr>
            <a:r>
              <a:rPr lang="en-GB" sz="1050" i="1" dirty="0">
                <a:latin typeface="+mj-lt"/>
              </a:rPr>
              <a:t>LinkedIn is highly relevant for B2B communication as well as for HR and corporate content.  </a:t>
            </a:r>
            <a:endParaRPr lang="en-GB" sz="1050" b="1" i="1" dirty="0">
              <a:latin typeface="+mj-l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pPr>
              <a:defRPr/>
            </a:pPr>
            <a:r>
              <a:rPr lang="de-DE" sz="1050" dirty="0">
                <a:latin typeface="+mn-lt"/>
              </a:rPr>
              <a:t>			 16.12.2016 | Leica Social Media Guidelines		 Page </a:t>
            </a:r>
            <a:fld id="{8CFB72F6-4ED2-4283-BB81-9E765047EEC5}" type="slidenum">
              <a:rPr lang="de-DE" sz="1050">
                <a:latin typeface="+mn-lt"/>
              </a:rPr>
              <a:pPr>
                <a:defRPr/>
              </a:pPr>
              <a:t>24</a:t>
            </a:fld>
            <a:r>
              <a:rPr lang="de-DE" sz="1050" dirty="0">
                <a:latin typeface="+mn-lt"/>
              </a:rPr>
              <a:t> </a:t>
            </a:r>
          </a:p>
        </p:txBody>
      </p:sp>
      <p:sp>
        <p:nvSpPr>
          <p:cNvPr id="7" name="Titel 1"/>
          <p:cNvSpPr txBox="1">
            <a:spLocks/>
          </p:cNvSpPr>
          <p:nvPr/>
        </p:nvSpPr>
        <p:spPr bwMode="auto">
          <a:xfrm>
            <a:off x="654050" y="2836863"/>
            <a:ext cx="290988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defRPr/>
            </a:pPr>
            <a:r>
              <a:rPr lang="de-DE" sz="1200" b="1" dirty="0" err="1">
                <a:latin typeface="+mn-lt"/>
              </a:rPr>
              <a:t>Posting</a:t>
            </a:r>
            <a:r>
              <a:rPr lang="de-DE" sz="1200" b="1" dirty="0">
                <a:latin typeface="+mn-lt"/>
              </a:rPr>
              <a:t> </a:t>
            </a:r>
            <a:r>
              <a:rPr lang="de-DE" sz="1200" b="1" dirty="0" err="1">
                <a:latin typeface="+mn-lt"/>
              </a:rPr>
              <a:t>Interval</a:t>
            </a:r>
            <a:r>
              <a:rPr lang="de-DE" sz="1200" b="1" dirty="0">
                <a:latin typeface="+mn-lt"/>
              </a:rPr>
              <a:t> </a:t>
            </a:r>
            <a:r>
              <a:rPr lang="de-DE" sz="1200" b="1" dirty="0" err="1">
                <a:latin typeface="+mn-lt"/>
              </a:rPr>
              <a:t>Recommend</a:t>
            </a:r>
            <a:endParaRPr lang="de-DE" sz="1200" b="1" kern="0" dirty="0">
              <a:latin typeface="+mn-lt"/>
              <a:ea typeface="CorporateS-Regular" charset="0"/>
              <a:cs typeface="CorporateS-Regular" charset="0"/>
            </a:endParaRPr>
          </a:p>
        </p:txBody>
      </p:sp>
      <p:cxnSp>
        <p:nvCxnSpPr>
          <p:cNvPr id="11" name="Gerade Verbindung 38"/>
          <p:cNvCxnSpPr/>
          <p:nvPr/>
        </p:nvCxnSpPr>
        <p:spPr bwMode="auto">
          <a:xfrm>
            <a:off x="522288" y="2528888"/>
            <a:ext cx="3663950" cy="0"/>
          </a:xfrm>
          <a:prstGeom prst="line">
            <a:avLst/>
          </a:prstGeom>
          <a:solidFill>
            <a:schemeClr val="bg1"/>
          </a:solidFill>
          <a:ln w="3175" cap="flat" cmpd="sng" algn="ctr">
            <a:solidFill>
              <a:srgbClr val="9999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2" name="Textfeld 11"/>
          <p:cNvSpPr txBox="1"/>
          <p:nvPr/>
        </p:nvSpPr>
        <p:spPr>
          <a:xfrm>
            <a:off x="676275" y="3163888"/>
            <a:ext cx="2797175" cy="415925"/>
          </a:xfrm>
          <a:prstGeom prst="rect">
            <a:avLst/>
          </a:prstGeom>
          <a:noFill/>
        </p:spPr>
        <p:txBody>
          <a:bodyPr>
            <a:spAutoFit/>
          </a:bodyPr>
          <a:lstStyle/>
          <a:p>
            <a:pPr marL="171450" indent="-171450">
              <a:buFont typeface="Arial" panose="020B0604020202020204" pitchFamily="34" charset="0"/>
              <a:buChar char="•"/>
              <a:defRPr/>
            </a:pPr>
            <a:r>
              <a:rPr lang="de-DE" sz="1050" dirty="0" err="1">
                <a:latin typeface="+mn-lt"/>
                <a:ea typeface="ＭＳ Ｐゴシック" panose="020B0600070205080204" pitchFamily="34" charset="-128"/>
              </a:rPr>
              <a:t>Up</a:t>
            </a:r>
            <a:r>
              <a:rPr lang="de-DE" sz="1050" dirty="0">
                <a:latin typeface="+mn-lt"/>
                <a:ea typeface="ＭＳ Ｐゴシック" panose="020B0600070205080204" pitchFamily="34" charset="-128"/>
              </a:rPr>
              <a:t> </a:t>
            </a:r>
            <a:r>
              <a:rPr lang="de-DE" sz="1050" dirty="0" err="1">
                <a:latin typeface="+mn-lt"/>
                <a:ea typeface="ＭＳ Ｐゴシック" panose="020B0600070205080204" pitchFamily="34" charset="-128"/>
              </a:rPr>
              <a:t>to</a:t>
            </a:r>
            <a:r>
              <a:rPr lang="de-DE" sz="1050" dirty="0">
                <a:latin typeface="+mn-lt"/>
                <a:ea typeface="ＭＳ Ｐゴシック" panose="020B0600070205080204" pitchFamily="34" charset="-128"/>
              </a:rPr>
              <a:t> 5 Posts per </a:t>
            </a:r>
            <a:r>
              <a:rPr lang="de-DE" sz="1050" dirty="0" err="1">
                <a:latin typeface="+mn-lt"/>
                <a:ea typeface="ＭＳ Ｐゴシック" panose="020B0600070205080204" pitchFamily="34" charset="-128"/>
              </a:rPr>
              <a:t>Weekday</a:t>
            </a:r>
            <a:endParaRPr lang="de-DE" sz="1050" dirty="0">
              <a:latin typeface="+mn-lt"/>
              <a:ea typeface="ＭＳ Ｐゴシック" panose="020B0600070205080204" pitchFamily="34" charset="-128"/>
            </a:endParaRPr>
          </a:p>
          <a:p>
            <a:pPr marL="171450" indent="-171450">
              <a:buFont typeface="Arial" panose="020B0604020202020204" pitchFamily="34" charset="0"/>
              <a:buChar char="•"/>
              <a:defRPr/>
            </a:pPr>
            <a:r>
              <a:rPr lang="de-DE" sz="1050" dirty="0">
                <a:latin typeface="+mn-lt"/>
                <a:ea typeface="ＭＳ Ｐゴシック" panose="020B0600070205080204" pitchFamily="34" charset="-128"/>
              </a:rPr>
              <a:t>1 Post per Day on Weekends</a:t>
            </a:r>
          </a:p>
        </p:txBody>
      </p:sp>
      <p:cxnSp>
        <p:nvCxnSpPr>
          <p:cNvPr id="18" name="Gerade Verbindung 38"/>
          <p:cNvCxnSpPr/>
          <p:nvPr/>
        </p:nvCxnSpPr>
        <p:spPr bwMode="auto">
          <a:xfrm>
            <a:off x="4795838" y="2500313"/>
            <a:ext cx="3663950" cy="0"/>
          </a:xfrm>
          <a:prstGeom prst="line">
            <a:avLst/>
          </a:prstGeom>
          <a:solidFill>
            <a:schemeClr val="bg1"/>
          </a:solidFill>
          <a:ln w="3175" cap="flat" cmpd="sng" algn="ctr">
            <a:solidFill>
              <a:srgbClr val="9999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 name="Rechteck 4"/>
          <p:cNvSpPr/>
          <p:nvPr/>
        </p:nvSpPr>
        <p:spPr>
          <a:xfrm>
            <a:off x="755650" y="1304925"/>
            <a:ext cx="2474913" cy="277813"/>
          </a:xfrm>
          <a:prstGeom prst="rect">
            <a:avLst/>
          </a:prstGeom>
        </p:spPr>
        <p:txBody>
          <a:bodyPr wrap="none">
            <a:spAutoFit/>
          </a:bodyPr>
          <a:lstStyle/>
          <a:p>
            <a:pPr>
              <a:defRPr/>
            </a:pPr>
            <a:r>
              <a:rPr lang="en-US" b="1" dirty="0">
                <a:latin typeface="+mn-lt"/>
                <a:ea typeface="ＭＳ Ｐゴシック" panose="020B0600070205080204" pitchFamily="34" charset="-128"/>
              </a:rPr>
              <a:t>Posting Length Recommendations</a:t>
            </a:r>
            <a:endParaRPr lang="de-DE" b="1" dirty="0">
              <a:latin typeface="+mn-lt"/>
              <a:ea typeface="ＭＳ Ｐゴシック" panose="020B0600070205080204" pitchFamily="34" charset="-128"/>
            </a:endParaRPr>
          </a:p>
        </p:txBody>
      </p:sp>
      <p:sp>
        <p:nvSpPr>
          <p:cNvPr id="20" name="Textfeld 19"/>
          <p:cNvSpPr txBox="1"/>
          <p:nvPr/>
        </p:nvSpPr>
        <p:spPr>
          <a:xfrm>
            <a:off x="676275" y="1681163"/>
            <a:ext cx="3509963" cy="739775"/>
          </a:xfrm>
          <a:prstGeom prst="rect">
            <a:avLst/>
          </a:prstGeom>
          <a:noFill/>
        </p:spPr>
        <p:txBody>
          <a:bodyPr>
            <a:spAutoFit/>
          </a:bodyPr>
          <a:lstStyle/>
          <a:p>
            <a:pPr marL="171450" indent="-171450">
              <a:buFont typeface="Arial" panose="020B0604020202020204" pitchFamily="34" charset="0"/>
              <a:buChar char="•"/>
              <a:defRPr/>
            </a:pPr>
            <a:r>
              <a:rPr lang="en-US" sz="1050" dirty="0">
                <a:latin typeface="+mn-lt"/>
                <a:ea typeface="ＭＳ Ｐゴシック" panose="020B0600070205080204" pitchFamily="34" charset="-128"/>
              </a:rPr>
              <a:t>70 - 127 characters (+ </a:t>
            </a:r>
            <a:r>
              <a:rPr lang="en-US" sz="1050" dirty="0" err="1">
                <a:latin typeface="+mn-lt"/>
                <a:ea typeface="ＭＳ Ｐゴシック" panose="020B0600070205080204" pitchFamily="34" charset="-128"/>
              </a:rPr>
              <a:t>postlink</a:t>
            </a:r>
            <a:r>
              <a:rPr lang="en-US" sz="1050" dirty="0">
                <a:latin typeface="+mn-lt"/>
                <a:ea typeface="ＭＳ Ｐゴシック" panose="020B0600070205080204" pitchFamily="34" charset="-128"/>
              </a:rPr>
              <a:t>)</a:t>
            </a:r>
          </a:p>
          <a:p>
            <a:pPr marL="171450" indent="-171450">
              <a:buFont typeface="Arial" panose="020B0604020202020204" pitchFamily="34" charset="0"/>
              <a:buChar char="•"/>
              <a:defRPr/>
            </a:pPr>
            <a:r>
              <a:rPr lang="en-US" sz="1050" dirty="0">
                <a:latin typeface="+mn-lt"/>
                <a:ea typeface="ＭＳ Ｐゴシック" panose="020B0600070205080204" pitchFamily="34" charset="-128"/>
              </a:rPr>
              <a:t>Images/videos are no longer included in the 140 characters count</a:t>
            </a:r>
          </a:p>
          <a:p>
            <a:pPr>
              <a:defRPr/>
            </a:pPr>
            <a:endParaRPr lang="en-US" sz="1050" dirty="0">
              <a:latin typeface="+mn-lt"/>
              <a:ea typeface="ＭＳ Ｐゴシック" panose="020B0600070205080204" pitchFamily="34" charset="-128"/>
            </a:endParaRPr>
          </a:p>
        </p:txBody>
      </p:sp>
      <p:sp>
        <p:nvSpPr>
          <p:cNvPr id="22" name="Rechteck 21"/>
          <p:cNvSpPr/>
          <p:nvPr/>
        </p:nvSpPr>
        <p:spPr>
          <a:xfrm>
            <a:off x="5076825" y="1233488"/>
            <a:ext cx="2073275" cy="276225"/>
          </a:xfrm>
          <a:prstGeom prst="rect">
            <a:avLst/>
          </a:prstGeom>
        </p:spPr>
        <p:txBody>
          <a:bodyPr wrap="none">
            <a:spAutoFit/>
          </a:bodyPr>
          <a:lstStyle/>
          <a:p>
            <a:pPr>
              <a:defRPr/>
            </a:pPr>
            <a:r>
              <a:rPr lang="de-DE" b="1" dirty="0" err="1">
                <a:latin typeface="+mn-lt"/>
                <a:ea typeface="CorporateS-Regular" charset="0"/>
                <a:cs typeface="CorporateS-Regular" charset="0"/>
              </a:rPr>
              <a:t>Social</a:t>
            </a:r>
            <a:r>
              <a:rPr lang="de-DE" b="1" dirty="0">
                <a:latin typeface="+mn-lt"/>
                <a:ea typeface="CorporateS-Regular" charset="0"/>
                <a:cs typeface="CorporateS-Regular" charset="0"/>
              </a:rPr>
              <a:t> Media Image Formats</a:t>
            </a:r>
            <a:endParaRPr lang="de-DE" b="1" dirty="0">
              <a:latin typeface="+mn-lt"/>
              <a:ea typeface="ＭＳ Ｐゴシック" panose="020B0600070205080204" pitchFamily="34" charset="-128"/>
            </a:endParaRPr>
          </a:p>
        </p:txBody>
      </p:sp>
      <p:sp>
        <p:nvSpPr>
          <p:cNvPr id="23" name="Titel 1"/>
          <p:cNvSpPr txBox="1">
            <a:spLocks/>
          </p:cNvSpPr>
          <p:nvPr/>
        </p:nvSpPr>
        <p:spPr bwMode="auto">
          <a:xfrm>
            <a:off x="5151438" y="1519238"/>
            <a:ext cx="2952750" cy="80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lnSpc>
                <a:spcPct val="100000"/>
              </a:lnSpc>
              <a:defRPr/>
            </a:pPr>
            <a:r>
              <a:rPr lang="en-GB" sz="1050" dirty="0">
                <a:latin typeface="+mn-lt"/>
                <a:ea typeface="CorporateS-Light" charset="0"/>
                <a:cs typeface="CorporateS-Light" charset="0"/>
              </a:rPr>
              <a:t>Twitter Header Image: 1500 x 500</a:t>
            </a:r>
          </a:p>
          <a:p>
            <a:pPr>
              <a:lnSpc>
                <a:spcPct val="100000"/>
              </a:lnSpc>
              <a:defRPr/>
            </a:pPr>
            <a:r>
              <a:rPr lang="en-GB" sz="1050" dirty="0">
                <a:latin typeface="+mn-lt"/>
                <a:ea typeface="CorporateS-Light" charset="0"/>
                <a:cs typeface="CorporateS-Light" charset="0"/>
              </a:rPr>
              <a:t>Twitter Profile Photo: 400 x 400</a:t>
            </a:r>
          </a:p>
          <a:p>
            <a:pPr>
              <a:lnSpc>
                <a:spcPct val="100000"/>
              </a:lnSpc>
              <a:defRPr/>
            </a:pPr>
            <a:r>
              <a:rPr lang="en-GB" sz="1050" dirty="0">
                <a:latin typeface="+mn-lt"/>
                <a:ea typeface="CorporateS-Light" charset="0"/>
                <a:cs typeface="CorporateS-Light" charset="0"/>
              </a:rPr>
              <a:t>Tweet Image: 506 x 506 (1:1 Ratio) since 12/2015</a:t>
            </a:r>
          </a:p>
          <a:p>
            <a:pPr>
              <a:lnSpc>
                <a:spcPct val="100000"/>
              </a:lnSpc>
              <a:defRPr/>
            </a:pPr>
            <a:r>
              <a:rPr lang="en-GB" sz="1050" dirty="0">
                <a:latin typeface="+mn-lt"/>
                <a:ea typeface="CorporateS-Light" charset="0"/>
                <a:cs typeface="CorporateS-Light" charset="0"/>
              </a:rPr>
              <a:t>Ads: 800 x 320 (Sizes may vary)</a:t>
            </a:r>
            <a:endParaRPr lang="en-GB" sz="1050" kern="0" dirty="0">
              <a:latin typeface="+mn-lt"/>
              <a:ea typeface="CorporateS-Light" charset="0"/>
              <a:cs typeface="CorporateS-Light" charset="0"/>
            </a:endParaRPr>
          </a:p>
        </p:txBody>
      </p:sp>
      <p:sp>
        <p:nvSpPr>
          <p:cNvPr id="13" name="Titel 1"/>
          <p:cNvSpPr txBox="1">
            <a:spLocks/>
          </p:cNvSpPr>
          <p:nvPr/>
        </p:nvSpPr>
        <p:spPr bwMode="auto">
          <a:xfrm>
            <a:off x="971550" y="336550"/>
            <a:ext cx="7531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defTabSz="823913"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23913"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23913"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23913"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23913"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8097" algn="l" defTabSz="824695" rtl="0" fontAlgn="base">
              <a:lnSpc>
                <a:spcPts val="2556"/>
              </a:lnSpc>
              <a:spcBef>
                <a:spcPct val="0"/>
              </a:spcBef>
              <a:spcAft>
                <a:spcPct val="0"/>
              </a:spcAft>
              <a:defRPr sz="2000">
                <a:solidFill>
                  <a:schemeClr val="tx1"/>
                </a:solidFill>
                <a:latin typeface="CorpoS" charset="0"/>
                <a:ea typeface="ＭＳ Ｐゴシック" charset="0"/>
              </a:defRPr>
            </a:lvl6pPr>
            <a:lvl7pPr marL="816193" algn="l" defTabSz="824695" rtl="0" fontAlgn="base">
              <a:lnSpc>
                <a:spcPts val="2556"/>
              </a:lnSpc>
              <a:spcBef>
                <a:spcPct val="0"/>
              </a:spcBef>
              <a:spcAft>
                <a:spcPct val="0"/>
              </a:spcAft>
              <a:defRPr sz="2000">
                <a:solidFill>
                  <a:schemeClr val="tx1"/>
                </a:solidFill>
                <a:latin typeface="CorpoS" charset="0"/>
                <a:ea typeface="ＭＳ Ｐゴシック" charset="0"/>
              </a:defRPr>
            </a:lvl7pPr>
            <a:lvl8pPr marL="1224290" algn="l" defTabSz="824695" rtl="0" fontAlgn="base">
              <a:lnSpc>
                <a:spcPts val="2556"/>
              </a:lnSpc>
              <a:spcBef>
                <a:spcPct val="0"/>
              </a:spcBef>
              <a:spcAft>
                <a:spcPct val="0"/>
              </a:spcAft>
              <a:defRPr sz="2000">
                <a:solidFill>
                  <a:schemeClr val="tx1"/>
                </a:solidFill>
                <a:latin typeface="CorpoS" charset="0"/>
                <a:ea typeface="ＭＳ Ｐゴシック" charset="0"/>
              </a:defRPr>
            </a:lvl8pPr>
            <a:lvl9pPr marL="1632387" algn="l" defTabSz="824695" rtl="0" fontAlgn="base">
              <a:lnSpc>
                <a:spcPts val="2556"/>
              </a:lnSpc>
              <a:spcBef>
                <a:spcPct val="0"/>
              </a:spcBef>
              <a:spcAft>
                <a:spcPct val="0"/>
              </a:spcAft>
              <a:defRPr sz="2000">
                <a:solidFill>
                  <a:schemeClr val="tx1"/>
                </a:solidFill>
                <a:latin typeface="CorpoS" charset="0"/>
                <a:ea typeface="ＭＳ Ｐゴシック" charset="0"/>
              </a:defRPr>
            </a:lvl9pPr>
          </a:lstStyle>
          <a:p>
            <a:pPr>
              <a:defRPr/>
            </a:pPr>
            <a:r>
              <a:rPr lang="de-DE" altLang="de-DE" kern="0" dirty="0" err="1"/>
              <a:t>Social</a:t>
            </a:r>
            <a:r>
              <a:rPr lang="de-DE" altLang="de-DE" kern="0" dirty="0"/>
              <a:t> Media Presence | Twitter</a:t>
            </a:r>
          </a:p>
        </p:txBody>
      </p:sp>
      <p:cxnSp>
        <p:nvCxnSpPr>
          <p:cNvPr id="14" name="Gerade Verbindung 38"/>
          <p:cNvCxnSpPr/>
          <p:nvPr/>
        </p:nvCxnSpPr>
        <p:spPr bwMode="auto">
          <a:xfrm>
            <a:off x="4572000" y="2963863"/>
            <a:ext cx="0" cy="993775"/>
          </a:xfrm>
          <a:prstGeom prst="line">
            <a:avLst/>
          </a:prstGeom>
          <a:solidFill>
            <a:schemeClr val="bg1"/>
          </a:solidFill>
          <a:ln w="3175" cap="flat" cmpd="sng" algn="ctr">
            <a:solidFill>
              <a:srgbClr val="9999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 name="Gerade Verbindung 38"/>
          <p:cNvCxnSpPr/>
          <p:nvPr/>
        </p:nvCxnSpPr>
        <p:spPr bwMode="auto">
          <a:xfrm>
            <a:off x="4572000" y="1085850"/>
            <a:ext cx="0" cy="993775"/>
          </a:xfrm>
          <a:prstGeom prst="line">
            <a:avLst/>
          </a:prstGeom>
          <a:solidFill>
            <a:schemeClr val="bg1"/>
          </a:solidFill>
          <a:ln w="3175" cap="flat" cmpd="sng" algn="ctr">
            <a:solidFill>
              <a:srgbClr val="99999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47118"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57663" y="2122488"/>
            <a:ext cx="7747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feld 15"/>
          <p:cNvSpPr txBox="1"/>
          <p:nvPr/>
        </p:nvSpPr>
        <p:spPr>
          <a:xfrm>
            <a:off x="250825" y="4105275"/>
            <a:ext cx="4610100" cy="415925"/>
          </a:xfrm>
          <a:prstGeom prst="rect">
            <a:avLst/>
          </a:prstGeom>
          <a:noFill/>
          <a:ln>
            <a:solidFill>
              <a:schemeClr val="bg2">
                <a:lumMod val="75000"/>
              </a:schemeClr>
            </a:solidFill>
          </a:ln>
        </p:spPr>
        <p:txBody>
          <a:bodyPr>
            <a:spAutoFit/>
          </a:bodyPr>
          <a:lstStyle/>
          <a:p>
            <a:pPr>
              <a:defRPr/>
            </a:pPr>
            <a:r>
              <a:rPr lang="en-GB" sz="1050" i="1" dirty="0">
                <a:latin typeface="+mj-lt"/>
              </a:rPr>
              <a:t>Twitter is highly relevant for short news and needs a constant screening and real time response. </a:t>
            </a:r>
            <a:r>
              <a:rPr lang="en-GB" sz="1050" i="1" dirty="0">
                <a:latin typeface="+mj-lt"/>
                <a:sym typeface="Wingdings" panose="05000000000000000000" pitchFamily="2" charset="2"/>
              </a:rPr>
              <a:t> very time-</a:t>
            </a:r>
            <a:r>
              <a:rPr lang="en-GB" sz="1050" i="1" dirty="0" err="1">
                <a:latin typeface="+mj-lt"/>
                <a:sym typeface="Wingdings" panose="05000000000000000000" pitchFamily="2" charset="2"/>
              </a:rPr>
              <a:t>cosuming</a:t>
            </a:r>
            <a:endParaRPr lang="en-GB" sz="1050" b="1" i="1" dirty="0">
              <a:latin typeface="+mj-l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el 1"/>
          <p:cNvSpPr>
            <a:spLocks noGrp="1"/>
          </p:cNvSpPr>
          <p:nvPr>
            <p:ph type="title"/>
          </p:nvPr>
        </p:nvSpPr>
        <p:spPr>
          <a:xfrm>
            <a:off x="684213" y="1933575"/>
            <a:ext cx="7531100" cy="579438"/>
          </a:xfrm>
        </p:spPr>
        <p:txBody>
          <a:bodyPr/>
          <a:lstStyle/>
          <a:p>
            <a:r>
              <a:rPr lang="de-DE" altLang="de-DE"/>
              <a:t>3. Tonality</a:t>
            </a:r>
          </a:p>
        </p:txBody>
      </p:sp>
      <p:sp>
        <p:nvSpPr>
          <p:cNvPr id="49155"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05C6093E-5F38-4D06-84F2-A45B71377A1A}" type="slidenum">
              <a:rPr lang="de-DE" altLang="de-DE" sz="800" smtClean="0"/>
              <a:pPr>
                <a:lnSpc>
                  <a:spcPct val="100000"/>
                </a:lnSpc>
                <a:spcBef>
                  <a:spcPct val="0"/>
                </a:spcBef>
                <a:spcAft>
                  <a:spcPct val="0"/>
                </a:spcAft>
                <a:buSzTx/>
                <a:buFontTx/>
                <a:buNone/>
              </a:pPr>
              <a:t>25</a:t>
            </a:fld>
            <a:r>
              <a:rPr lang="de-DE" altLang="de-DE" sz="800"/>
              <a:t> </a:t>
            </a:r>
          </a:p>
        </p:txBody>
      </p:sp>
      <p:sp>
        <p:nvSpPr>
          <p:cNvPr id="5" name="Rechteck 4"/>
          <p:cNvSpPr/>
          <p:nvPr/>
        </p:nvSpPr>
        <p:spPr bwMode="auto">
          <a:xfrm>
            <a:off x="4721225" y="1563688"/>
            <a:ext cx="3451225" cy="2070100"/>
          </a:xfrm>
          <a:prstGeom prst="rect">
            <a:avLst/>
          </a:prstGeom>
          <a:solidFill>
            <a:schemeClr val="bg1"/>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108000" rIns="90000" bIns="72000"/>
          <a:lstStyle/>
          <a:p>
            <a:pPr defTabSz="792163">
              <a:defRPr/>
            </a:pPr>
            <a:endParaRPr lang="de-DE" sz="1300">
              <a:latin typeface="Arial"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el 1"/>
          <p:cNvSpPr>
            <a:spLocks noGrp="1"/>
          </p:cNvSpPr>
          <p:nvPr>
            <p:ph type="title"/>
          </p:nvPr>
        </p:nvSpPr>
        <p:spPr>
          <a:xfrm>
            <a:off x="1042988" y="339725"/>
            <a:ext cx="7531100" cy="579438"/>
          </a:xfrm>
        </p:spPr>
        <p:txBody>
          <a:bodyPr/>
          <a:lstStyle/>
          <a:p>
            <a:r>
              <a:rPr lang="de-DE" altLang="de-DE">
                <a:latin typeface="CorporateS-Regular"/>
                <a:ea typeface="CorporateS-Regular"/>
                <a:cs typeface="CorporateS-Regular"/>
              </a:rPr>
              <a:t>Tonality | Basics</a:t>
            </a:r>
          </a:p>
        </p:txBody>
      </p:sp>
      <p:sp>
        <p:nvSpPr>
          <p:cNvPr id="5" name="Titel 1"/>
          <p:cNvSpPr txBox="1">
            <a:spLocks/>
          </p:cNvSpPr>
          <p:nvPr/>
        </p:nvSpPr>
        <p:spPr bwMode="auto">
          <a:xfrm>
            <a:off x="684213" y="1920875"/>
            <a:ext cx="3455987"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lnSpc>
                <a:spcPct val="100000"/>
              </a:lnSpc>
              <a:defRPr/>
            </a:pPr>
            <a:r>
              <a:rPr lang="en-US" sz="1000" dirty="0">
                <a:latin typeface="+mn-lt"/>
                <a:ea typeface="CorporateS-Light" charset="0"/>
                <a:cs typeface="CorporateS-Light" charset="0"/>
              </a:rPr>
              <a:t>The tonality of Leica Camera is trustworthy, authentic and representative of Leica‘s excellent quality. It transports the actual strengths of the company. There is an appropriate mixture of informative and emotional language within every text. The texts move and touch the reader, make them curious while at the same time positioning the product. </a:t>
            </a:r>
          </a:p>
          <a:p>
            <a:pPr>
              <a:lnSpc>
                <a:spcPct val="100000"/>
              </a:lnSpc>
              <a:defRPr/>
            </a:pPr>
            <a:endParaRPr lang="en-US" sz="1000" kern="0" dirty="0">
              <a:latin typeface="+mn-lt"/>
              <a:ea typeface="CorporateS-Light" charset="0"/>
              <a:cs typeface="CorporateS-Light" charset="0"/>
            </a:endParaRPr>
          </a:p>
          <a:p>
            <a:pPr>
              <a:lnSpc>
                <a:spcPct val="100000"/>
              </a:lnSpc>
              <a:defRPr/>
            </a:pPr>
            <a:r>
              <a:rPr lang="en-US" sz="1000" kern="0" dirty="0">
                <a:latin typeface="+mn-lt"/>
                <a:ea typeface="CorporateS-Light" charset="0"/>
                <a:cs typeface="CorporateS-Light" charset="0"/>
              </a:rPr>
              <a:t>But be careful: </a:t>
            </a:r>
            <a:r>
              <a:rPr lang="en-US" sz="1000" dirty="0">
                <a:latin typeface="+mn-lt"/>
              </a:rPr>
              <a:t>Don’t</a:t>
            </a:r>
            <a:r>
              <a:rPr lang="en-US" sz="1000" b="1" dirty="0">
                <a:latin typeface="+mn-lt"/>
              </a:rPr>
              <a:t> </a:t>
            </a:r>
            <a:r>
              <a:rPr lang="en-US" sz="1000" dirty="0">
                <a:latin typeface="+mn-lt"/>
              </a:rPr>
              <a:t>use empty superlatives, e.g. “The best”, “most excellent”, etc. Use a well-balanced wording, confident but not arrogant. Be modest in your wording.</a:t>
            </a:r>
          </a:p>
          <a:p>
            <a:pPr>
              <a:lnSpc>
                <a:spcPct val="100000"/>
              </a:lnSpc>
              <a:defRPr/>
            </a:pPr>
            <a:endParaRPr lang="en-US" sz="1000" kern="0" dirty="0">
              <a:latin typeface="+mn-lt"/>
              <a:ea typeface="CorporateS-Light" charset="0"/>
              <a:cs typeface="CorporateS-Light" charset="0"/>
            </a:endParaRPr>
          </a:p>
          <a:p>
            <a:pPr>
              <a:lnSpc>
                <a:spcPct val="100000"/>
              </a:lnSpc>
              <a:defRPr/>
            </a:pPr>
            <a:r>
              <a:rPr lang="en-US" sz="1000" b="1" kern="0" dirty="0">
                <a:latin typeface="+mn-lt"/>
                <a:ea typeface="CorporateS-Light" charset="0"/>
                <a:cs typeface="CorporateS-Light" charset="0"/>
              </a:rPr>
              <a:t>Example: </a:t>
            </a:r>
            <a:r>
              <a:rPr lang="en-US" sz="1000" dirty="0">
                <a:latin typeface="+mn-lt"/>
              </a:rPr>
              <a:t>The perfect grip in every situation: The new </a:t>
            </a:r>
            <a:r>
              <a:rPr lang="en-US" sz="1000" dirty="0">
                <a:latin typeface="+mn-lt"/>
                <a:hlinkClick r:id="rId3"/>
              </a:rPr>
              <a:t>#</a:t>
            </a:r>
            <a:r>
              <a:rPr lang="en-US" sz="1000" dirty="0" err="1">
                <a:latin typeface="+mn-lt"/>
                <a:hlinkClick r:id="rId3"/>
              </a:rPr>
              <a:t>LeicaSL</a:t>
            </a:r>
            <a:r>
              <a:rPr lang="en-US" sz="1000" dirty="0">
                <a:latin typeface="+mn-lt"/>
              </a:rPr>
              <a:t> Handgrip with an additional shutter release and a joystick autofocus control facilitates professional looking photos, even when shooting one-handed.</a:t>
            </a:r>
          </a:p>
          <a:p>
            <a:pPr>
              <a:lnSpc>
                <a:spcPct val="100000"/>
              </a:lnSpc>
              <a:defRPr/>
            </a:pPr>
            <a:endParaRPr lang="en-US" sz="1000" kern="0" dirty="0">
              <a:ea typeface="CorporateS-Light" charset="0"/>
              <a:cs typeface="CorporateS-Light" charset="0"/>
            </a:endParaRPr>
          </a:p>
        </p:txBody>
      </p:sp>
      <p:sp>
        <p:nvSpPr>
          <p:cNvPr id="7" name="Titel 1"/>
          <p:cNvSpPr txBox="1">
            <a:spLocks/>
          </p:cNvSpPr>
          <p:nvPr/>
        </p:nvSpPr>
        <p:spPr bwMode="auto">
          <a:xfrm>
            <a:off x="684213" y="1354138"/>
            <a:ext cx="313848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defRPr/>
            </a:pPr>
            <a:r>
              <a:rPr lang="de-DE" b="1" kern="0" dirty="0" err="1">
                <a:latin typeface="CorporateS-Regular" charset="0"/>
                <a:ea typeface="CorporateS-Regular" charset="0"/>
                <a:cs typeface="CorporateS-Regular" charset="0"/>
              </a:rPr>
              <a:t>Tonality</a:t>
            </a:r>
            <a:endParaRPr lang="de-DE" b="1" kern="0" dirty="0">
              <a:latin typeface="CorporateS-Regular" charset="0"/>
              <a:ea typeface="CorporateS-Regular" charset="0"/>
              <a:cs typeface="CorporateS-Regular" charset="0"/>
            </a:endParaRPr>
          </a:p>
        </p:txBody>
      </p:sp>
      <p:pic>
        <p:nvPicPr>
          <p:cNvPr id="50181" name="Bild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425575"/>
            <a:ext cx="4572000" cy="240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F1153299-1431-4F85-9B72-7B15FFAD551B}" type="slidenum">
              <a:rPr lang="de-DE" altLang="de-DE" sz="800" smtClean="0"/>
              <a:pPr>
                <a:lnSpc>
                  <a:spcPct val="100000"/>
                </a:lnSpc>
                <a:spcBef>
                  <a:spcPct val="0"/>
                </a:spcBef>
                <a:spcAft>
                  <a:spcPct val="0"/>
                </a:spcAft>
                <a:buSzTx/>
                <a:buFontTx/>
                <a:buNone/>
              </a:pPr>
              <a:t>26</a:t>
            </a:fld>
            <a:r>
              <a:rPr lang="de-DE" altLang="de-DE" sz="800"/>
              <a: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el 1"/>
          <p:cNvSpPr>
            <a:spLocks noGrp="1"/>
          </p:cNvSpPr>
          <p:nvPr>
            <p:ph type="title"/>
          </p:nvPr>
        </p:nvSpPr>
        <p:spPr>
          <a:xfrm>
            <a:off x="684213" y="1933575"/>
            <a:ext cx="7531100" cy="579438"/>
          </a:xfrm>
        </p:spPr>
        <p:txBody>
          <a:bodyPr/>
          <a:lstStyle/>
          <a:p>
            <a:r>
              <a:rPr lang="de-DE" altLang="de-DE"/>
              <a:t>4. Visual Language</a:t>
            </a:r>
          </a:p>
        </p:txBody>
      </p:sp>
      <p:sp>
        <p:nvSpPr>
          <p:cNvPr id="54275"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E29D8D14-A643-4194-A61C-BF16167A16FC}" type="slidenum">
              <a:rPr lang="de-DE" altLang="de-DE" sz="800" smtClean="0"/>
              <a:pPr>
                <a:lnSpc>
                  <a:spcPct val="100000"/>
                </a:lnSpc>
                <a:spcBef>
                  <a:spcPct val="0"/>
                </a:spcBef>
                <a:spcAft>
                  <a:spcPct val="0"/>
                </a:spcAft>
                <a:buSzTx/>
                <a:buFontTx/>
                <a:buNone/>
              </a:pPr>
              <a:t>27</a:t>
            </a:fld>
            <a:r>
              <a:rPr lang="de-DE" altLang="de-DE" sz="800"/>
              <a:t> </a:t>
            </a:r>
          </a:p>
        </p:txBody>
      </p:sp>
      <p:sp>
        <p:nvSpPr>
          <p:cNvPr id="5" name="Rechteck 4"/>
          <p:cNvSpPr/>
          <p:nvPr/>
        </p:nvSpPr>
        <p:spPr bwMode="auto">
          <a:xfrm>
            <a:off x="4721225" y="1563688"/>
            <a:ext cx="3451225" cy="2070100"/>
          </a:xfrm>
          <a:prstGeom prst="rect">
            <a:avLst/>
          </a:prstGeom>
          <a:solidFill>
            <a:schemeClr val="bg1"/>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108000" rIns="90000" bIns="72000"/>
          <a:lstStyle/>
          <a:p>
            <a:pPr defTabSz="792163">
              <a:defRPr/>
            </a:pPr>
            <a:endParaRPr lang="de-DE" sz="1300">
              <a:latin typeface="Arial" charset="0"/>
              <a:ea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el 1"/>
          <p:cNvSpPr>
            <a:spLocks noGrp="1"/>
          </p:cNvSpPr>
          <p:nvPr>
            <p:ph type="title"/>
          </p:nvPr>
        </p:nvSpPr>
        <p:spPr>
          <a:xfrm>
            <a:off x="1042988" y="355600"/>
            <a:ext cx="7531100" cy="579438"/>
          </a:xfrm>
        </p:spPr>
        <p:txBody>
          <a:bodyPr/>
          <a:lstStyle/>
          <a:p>
            <a:r>
              <a:rPr lang="de-DE" altLang="de-DE"/>
              <a:t>Visual Language Instagram</a:t>
            </a:r>
          </a:p>
        </p:txBody>
      </p:sp>
      <p:sp>
        <p:nvSpPr>
          <p:cNvPr id="55299"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C826E6E0-8165-43C8-9686-AA66B0517477}" type="slidenum">
              <a:rPr lang="de-DE" altLang="de-DE" sz="800" smtClean="0"/>
              <a:pPr>
                <a:lnSpc>
                  <a:spcPct val="100000"/>
                </a:lnSpc>
                <a:spcBef>
                  <a:spcPct val="0"/>
                </a:spcBef>
                <a:spcAft>
                  <a:spcPct val="0"/>
                </a:spcAft>
                <a:buSzTx/>
                <a:buFontTx/>
                <a:buNone/>
              </a:pPr>
              <a:t>28</a:t>
            </a:fld>
            <a:r>
              <a:rPr lang="de-DE" altLang="de-DE" sz="800"/>
              <a:t> </a:t>
            </a:r>
          </a:p>
        </p:txBody>
      </p:sp>
      <p:sp>
        <p:nvSpPr>
          <p:cNvPr id="6" name="Titel 1"/>
          <p:cNvSpPr txBox="1">
            <a:spLocks/>
          </p:cNvSpPr>
          <p:nvPr/>
        </p:nvSpPr>
        <p:spPr bwMode="auto">
          <a:xfrm>
            <a:off x="684213" y="1885950"/>
            <a:ext cx="3455987" cy="205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marL="171450" indent="-171450">
              <a:lnSpc>
                <a:spcPct val="100000"/>
              </a:lnSpc>
              <a:buFont typeface="Arial" panose="020B0604020202020204" pitchFamily="34" charset="0"/>
              <a:buChar char="•"/>
              <a:defRPr/>
            </a:pPr>
            <a:r>
              <a:rPr lang="en-GB" sz="1000" dirty="0">
                <a:latin typeface="+mn-lt"/>
              </a:rPr>
              <a:t>Recommendation based on our experience</a:t>
            </a:r>
          </a:p>
          <a:p>
            <a:pPr marL="171450" indent="-171450">
              <a:lnSpc>
                <a:spcPct val="100000"/>
              </a:lnSpc>
              <a:buFont typeface="Arial" panose="020B0604020202020204" pitchFamily="34" charset="0"/>
              <a:buChar char="•"/>
              <a:defRPr/>
            </a:pPr>
            <a:r>
              <a:rPr lang="en-GB" sz="1000" dirty="0">
                <a:latin typeface="+mn-lt"/>
              </a:rPr>
              <a:t>Needs to be representative of Leica‘s high image quality standards</a:t>
            </a:r>
          </a:p>
          <a:p>
            <a:pPr marL="171450" indent="-171450">
              <a:lnSpc>
                <a:spcPct val="100000"/>
              </a:lnSpc>
              <a:buFont typeface="Arial" panose="020B0604020202020204" pitchFamily="34" charset="0"/>
              <a:buChar char="•"/>
              <a:defRPr/>
            </a:pPr>
            <a:r>
              <a:rPr lang="en-GB" sz="1000" dirty="0">
                <a:latin typeface="+mn-lt"/>
              </a:rPr>
              <a:t>The aesthetics are based on what performs well on the Leica social media channels</a:t>
            </a:r>
          </a:p>
          <a:p>
            <a:pPr>
              <a:lnSpc>
                <a:spcPct val="100000"/>
              </a:lnSpc>
              <a:defRPr/>
            </a:pPr>
            <a:endParaRPr lang="en-GB" sz="1000" dirty="0">
              <a:latin typeface="+mn-lt"/>
            </a:endParaRPr>
          </a:p>
          <a:p>
            <a:pPr marL="171450" indent="-171450">
              <a:lnSpc>
                <a:spcPct val="100000"/>
              </a:lnSpc>
              <a:buFont typeface="Arial" panose="020B0604020202020204" pitchFamily="34" charset="0"/>
              <a:buChar char="•"/>
              <a:defRPr/>
            </a:pPr>
            <a:r>
              <a:rPr lang="en-GB" sz="1000" dirty="0">
                <a:latin typeface="+mn-lt"/>
              </a:rPr>
              <a:t>Urban/ architecture</a:t>
            </a:r>
          </a:p>
          <a:p>
            <a:pPr marL="171450" indent="-171450">
              <a:lnSpc>
                <a:spcPct val="100000"/>
              </a:lnSpc>
              <a:buFont typeface="Arial" panose="020B0604020202020204" pitchFamily="34" charset="0"/>
              <a:buChar char="•"/>
              <a:defRPr/>
            </a:pPr>
            <a:r>
              <a:rPr lang="en-GB" sz="1000" dirty="0">
                <a:latin typeface="+mn-lt"/>
              </a:rPr>
              <a:t>Nature/ landscapes (with spectacular elements, clouds, distant people etc.)</a:t>
            </a:r>
          </a:p>
          <a:p>
            <a:pPr marL="171450" indent="-171450">
              <a:lnSpc>
                <a:spcPct val="100000"/>
              </a:lnSpc>
              <a:buFont typeface="Arial" panose="020B0604020202020204" pitchFamily="34" charset="0"/>
              <a:buChar char="•"/>
              <a:defRPr/>
            </a:pPr>
            <a:r>
              <a:rPr lang="en-GB" sz="1000" dirty="0">
                <a:latin typeface="+mn-lt"/>
              </a:rPr>
              <a:t>Products (e.g. organized neatly)</a:t>
            </a:r>
          </a:p>
          <a:p>
            <a:pPr marL="171450" indent="-171450">
              <a:lnSpc>
                <a:spcPct val="100000"/>
              </a:lnSpc>
              <a:buFont typeface="Arial" panose="020B0604020202020204" pitchFamily="34" charset="0"/>
              <a:buChar char="•"/>
              <a:defRPr/>
            </a:pPr>
            <a:r>
              <a:rPr lang="en-GB" sz="1000" dirty="0">
                <a:latin typeface="+mn-lt"/>
              </a:rPr>
              <a:t>Tiny people in dramatic setting rather than close-up portraits</a:t>
            </a:r>
          </a:p>
          <a:p>
            <a:pPr marL="171450" indent="-171450">
              <a:lnSpc>
                <a:spcPct val="100000"/>
              </a:lnSpc>
              <a:buFont typeface="Arial" panose="020B0604020202020204" pitchFamily="34" charset="0"/>
              <a:buChar char="•"/>
              <a:defRPr/>
            </a:pPr>
            <a:r>
              <a:rPr lang="en-GB" sz="1000" dirty="0">
                <a:latin typeface="+mn-lt"/>
              </a:rPr>
              <a:t>Interesting perspectives: looking up / down, birds eye, under water, wide angle, vanish points</a:t>
            </a:r>
          </a:p>
          <a:p>
            <a:pPr marL="171450" indent="-171450">
              <a:lnSpc>
                <a:spcPct val="100000"/>
              </a:lnSpc>
              <a:buFont typeface="Arial" panose="020B0604020202020204" pitchFamily="34" charset="0"/>
              <a:buChar char="•"/>
              <a:defRPr/>
            </a:pPr>
            <a:r>
              <a:rPr lang="en-GB" sz="1000" dirty="0">
                <a:latin typeface="+mn-lt"/>
              </a:rPr>
              <a:t>Symmetry</a:t>
            </a:r>
          </a:p>
        </p:txBody>
      </p:sp>
      <p:sp>
        <p:nvSpPr>
          <p:cNvPr id="7" name="Titel 1"/>
          <p:cNvSpPr txBox="1">
            <a:spLocks/>
          </p:cNvSpPr>
          <p:nvPr/>
        </p:nvSpPr>
        <p:spPr bwMode="auto">
          <a:xfrm>
            <a:off x="684213" y="1212850"/>
            <a:ext cx="40322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defRPr/>
            </a:pPr>
            <a:r>
              <a:rPr lang="de-DE" b="1" dirty="0"/>
              <a:t>Visual Language</a:t>
            </a:r>
            <a:endParaRPr lang="de-DE" b="1" kern="0" dirty="0">
              <a:solidFill>
                <a:schemeClr val="bg2"/>
              </a:solidFill>
              <a:latin typeface="CorporateS-Regular" charset="0"/>
              <a:ea typeface="CorporateS-Regular" charset="0"/>
              <a:cs typeface="CorporateS-Regular" charset="0"/>
            </a:endParaRPr>
          </a:p>
        </p:txBody>
      </p:sp>
      <p:pic>
        <p:nvPicPr>
          <p:cNvPr id="55302" name="Grafi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1390650"/>
            <a:ext cx="2928938"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el 1"/>
          <p:cNvSpPr>
            <a:spLocks noGrp="1"/>
          </p:cNvSpPr>
          <p:nvPr>
            <p:ph type="title"/>
          </p:nvPr>
        </p:nvSpPr>
        <p:spPr>
          <a:xfrm>
            <a:off x="1042988" y="363538"/>
            <a:ext cx="7531100" cy="579437"/>
          </a:xfrm>
        </p:spPr>
        <p:txBody>
          <a:bodyPr/>
          <a:lstStyle/>
          <a:p>
            <a:r>
              <a:rPr lang="de-DE" altLang="de-DE"/>
              <a:t>Visual Language Instagram</a:t>
            </a:r>
          </a:p>
        </p:txBody>
      </p:sp>
      <p:sp>
        <p:nvSpPr>
          <p:cNvPr id="57347"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946BD240-DA4E-4EE6-9723-A95AC05EEA99}" type="slidenum">
              <a:rPr lang="de-DE" altLang="de-DE" sz="800" smtClean="0"/>
              <a:pPr>
                <a:lnSpc>
                  <a:spcPct val="100000"/>
                </a:lnSpc>
                <a:spcBef>
                  <a:spcPct val="0"/>
                </a:spcBef>
                <a:spcAft>
                  <a:spcPct val="0"/>
                </a:spcAft>
                <a:buSzTx/>
                <a:buFontTx/>
                <a:buNone/>
              </a:pPr>
              <a:t>29</a:t>
            </a:fld>
            <a:r>
              <a:rPr lang="de-DE" altLang="de-DE" sz="800"/>
              <a:t> </a:t>
            </a:r>
          </a:p>
        </p:txBody>
      </p:sp>
      <p:sp>
        <p:nvSpPr>
          <p:cNvPr id="6" name="Titel 1"/>
          <p:cNvSpPr txBox="1">
            <a:spLocks/>
          </p:cNvSpPr>
          <p:nvPr/>
        </p:nvSpPr>
        <p:spPr bwMode="auto">
          <a:xfrm>
            <a:off x="712788" y="1957388"/>
            <a:ext cx="3643312" cy="181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marL="171450" indent="-171450">
              <a:lnSpc>
                <a:spcPct val="100000"/>
              </a:lnSpc>
              <a:buFont typeface="Arial" panose="020B0604020202020204" pitchFamily="34" charset="0"/>
              <a:buChar char="•"/>
              <a:defRPr/>
            </a:pPr>
            <a:r>
              <a:rPr lang="en-GB" sz="1000" dirty="0">
                <a:latin typeface="+mn-lt"/>
              </a:rPr>
              <a:t>Recommendation based on our experience</a:t>
            </a:r>
          </a:p>
          <a:p>
            <a:pPr marL="171450" indent="-171450">
              <a:lnSpc>
                <a:spcPct val="100000"/>
              </a:lnSpc>
              <a:buFont typeface="Arial" panose="020B0604020202020204" pitchFamily="34" charset="0"/>
              <a:buChar char="•"/>
              <a:defRPr/>
            </a:pPr>
            <a:r>
              <a:rPr lang="en-GB" sz="1000" dirty="0">
                <a:latin typeface="+mn-lt"/>
              </a:rPr>
              <a:t>Black, white, grey, blue</a:t>
            </a:r>
          </a:p>
          <a:p>
            <a:pPr marL="171450" indent="-171450">
              <a:lnSpc>
                <a:spcPct val="100000"/>
              </a:lnSpc>
              <a:buFont typeface="Arial" panose="020B0604020202020204" pitchFamily="34" charset="0"/>
              <a:buChar char="•"/>
              <a:defRPr/>
            </a:pPr>
            <a:r>
              <a:rPr lang="en-GB" sz="1000" dirty="0">
                <a:latin typeface="+mn-lt"/>
              </a:rPr>
              <a:t>Black &amp; white shots</a:t>
            </a:r>
          </a:p>
          <a:p>
            <a:pPr marL="171450" indent="-171450">
              <a:lnSpc>
                <a:spcPct val="100000"/>
              </a:lnSpc>
              <a:buFont typeface="Arial" panose="020B0604020202020204" pitchFamily="34" charset="0"/>
              <a:buChar char="•"/>
              <a:defRPr/>
            </a:pPr>
            <a:r>
              <a:rPr lang="en-GB" sz="1000" dirty="0">
                <a:latin typeface="+mn-lt"/>
              </a:rPr>
              <a:t>Moody, pale, subdued colours</a:t>
            </a:r>
          </a:p>
          <a:p>
            <a:pPr marL="171450" indent="-171450">
              <a:lnSpc>
                <a:spcPct val="100000"/>
              </a:lnSpc>
              <a:buFont typeface="Arial" panose="020B0604020202020204" pitchFamily="34" charset="0"/>
              <a:buChar char="•"/>
              <a:defRPr/>
            </a:pPr>
            <a:r>
              <a:rPr lang="en-GB" sz="1000" dirty="0">
                <a:latin typeface="+mn-lt"/>
              </a:rPr>
              <a:t>No exaggerated colour saturation, </a:t>
            </a:r>
            <a:br>
              <a:rPr lang="en-GB" sz="1000" dirty="0">
                <a:latin typeface="+mn-lt"/>
              </a:rPr>
            </a:br>
            <a:r>
              <a:rPr lang="en-GB" sz="1000" dirty="0">
                <a:latin typeface="+mn-lt"/>
              </a:rPr>
              <a:t>not too bright &amp; colourful</a:t>
            </a:r>
          </a:p>
          <a:p>
            <a:pPr marL="171450" indent="-171450">
              <a:lnSpc>
                <a:spcPct val="100000"/>
              </a:lnSpc>
              <a:buFont typeface="Arial" panose="020B0604020202020204" pitchFamily="34" charset="0"/>
              <a:buChar char="•"/>
              <a:defRPr/>
            </a:pPr>
            <a:r>
              <a:rPr lang="en-GB" sz="1000" dirty="0">
                <a:latin typeface="+mn-lt"/>
              </a:rPr>
              <a:t>Only occasional colourful accents </a:t>
            </a:r>
          </a:p>
          <a:p>
            <a:pPr lvl="1" indent="0">
              <a:lnSpc>
                <a:spcPct val="100000"/>
              </a:lnSpc>
              <a:defRPr/>
            </a:pPr>
            <a:endParaRPr lang="en-GB" sz="1000" dirty="0">
              <a:latin typeface="+mn-lt"/>
            </a:endParaRPr>
          </a:p>
          <a:p>
            <a:pPr>
              <a:lnSpc>
                <a:spcPct val="100000"/>
              </a:lnSpc>
              <a:defRPr/>
            </a:pPr>
            <a:r>
              <a:rPr lang="en-GB" sz="1000" b="1" dirty="0">
                <a:latin typeface="+mn-lt"/>
              </a:rPr>
              <a:t>Recommended Black &amp; White / Colour Ratio:</a:t>
            </a:r>
          </a:p>
          <a:p>
            <a:pPr>
              <a:lnSpc>
                <a:spcPct val="100000"/>
              </a:lnSpc>
              <a:defRPr/>
            </a:pPr>
            <a:endParaRPr lang="en-GB" sz="1000" b="1" dirty="0">
              <a:latin typeface="+mn-lt"/>
            </a:endParaRPr>
          </a:p>
          <a:p>
            <a:pPr marL="574587" lvl="1" indent="-171450">
              <a:lnSpc>
                <a:spcPct val="100000"/>
              </a:lnSpc>
              <a:buFont typeface="Wingdings" panose="05000000000000000000" pitchFamily="2" charset="2"/>
              <a:buChar char="§"/>
              <a:defRPr/>
            </a:pPr>
            <a:r>
              <a:rPr lang="en-GB" sz="1000" dirty="0">
                <a:latin typeface="+mn-lt"/>
              </a:rPr>
              <a:t>Black &amp; White:	40%</a:t>
            </a:r>
          </a:p>
          <a:p>
            <a:pPr marL="574587" lvl="1" indent="-171450">
              <a:lnSpc>
                <a:spcPct val="100000"/>
              </a:lnSpc>
              <a:buFont typeface="Wingdings" panose="05000000000000000000" pitchFamily="2" charset="2"/>
              <a:buChar char="§"/>
              <a:defRPr/>
            </a:pPr>
            <a:r>
              <a:rPr lang="en-GB" sz="1000" dirty="0">
                <a:latin typeface="+mn-lt"/>
              </a:rPr>
              <a:t>Colour:	60%</a:t>
            </a:r>
          </a:p>
          <a:p>
            <a:pPr>
              <a:lnSpc>
                <a:spcPct val="100000"/>
              </a:lnSpc>
              <a:defRPr/>
            </a:pPr>
            <a:endParaRPr lang="en-GB" sz="1000" dirty="0"/>
          </a:p>
        </p:txBody>
      </p:sp>
      <p:sp>
        <p:nvSpPr>
          <p:cNvPr id="7" name="Titel 1"/>
          <p:cNvSpPr txBox="1">
            <a:spLocks/>
          </p:cNvSpPr>
          <p:nvPr/>
        </p:nvSpPr>
        <p:spPr bwMode="auto">
          <a:xfrm>
            <a:off x="712788" y="1390650"/>
            <a:ext cx="32829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defRPr/>
            </a:pPr>
            <a:r>
              <a:rPr lang="de-DE" b="1" dirty="0"/>
              <a:t>Visual Language | </a:t>
            </a:r>
            <a:r>
              <a:rPr lang="de-DE" b="1" dirty="0" err="1"/>
              <a:t>Colour</a:t>
            </a:r>
            <a:endParaRPr lang="de-DE" b="1" kern="0" dirty="0">
              <a:latin typeface="CorporateS-Regular" charset="0"/>
              <a:ea typeface="CorporateS-Regular" charset="0"/>
              <a:cs typeface="CorporateS-Regular" charset="0"/>
            </a:endParaRPr>
          </a:p>
        </p:txBody>
      </p:sp>
      <p:pic>
        <p:nvPicPr>
          <p:cNvPr id="57350" name="Grafik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1276350"/>
            <a:ext cx="2928938" cy="290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1"/>
          <p:cNvSpPr>
            <a:spLocks noGrp="1"/>
          </p:cNvSpPr>
          <p:nvPr>
            <p:ph type="title"/>
          </p:nvPr>
        </p:nvSpPr>
        <p:spPr>
          <a:xfrm>
            <a:off x="684213" y="1933575"/>
            <a:ext cx="7531100" cy="579438"/>
          </a:xfrm>
        </p:spPr>
        <p:txBody>
          <a:bodyPr/>
          <a:lstStyle/>
          <a:p>
            <a:r>
              <a:rPr lang="en-GB" altLang="de-DE"/>
              <a:t>1. Leica Philosophy</a:t>
            </a:r>
          </a:p>
        </p:txBody>
      </p:sp>
      <p:sp>
        <p:nvSpPr>
          <p:cNvPr id="8195"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B685DA3C-5096-4B64-BC82-6BD3D37AC3A4}" type="slidenum">
              <a:rPr lang="de-DE" altLang="de-DE" sz="800" smtClean="0"/>
              <a:pPr>
                <a:lnSpc>
                  <a:spcPct val="100000"/>
                </a:lnSpc>
                <a:spcBef>
                  <a:spcPct val="0"/>
                </a:spcBef>
                <a:spcAft>
                  <a:spcPct val="0"/>
                </a:spcAft>
                <a:buSzTx/>
                <a:buFontTx/>
                <a:buNone/>
              </a:pPr>
              <a:t>3</a:t>
            </a:fld>
            <a:r>
              <a:rPr lang="de-DE" altLang="de-DE" sz="800"/>
              <a:t> </a:t>
            </a:r>
          </a:p>
        </p:txBody>
      </p:sp>
      <p:sp>
        <p:nvSpPr>
          <p:cNvPr id="5" name="Rechteck 4"/>
          <p:cNvSpPr/>
          <p:nvPr/>
        </p:nvSpPr>
        <p:spPr bwMode="auto">
          <a:xfrm>
            <a:off x="4721225" y="1563688"/>
            <a:ext cx="3451225" cy="2070100"/>
          </a:xfrm>
          <a:prstGeom prst="rect">
            <a:avLst/>
          </a:prstGeom>
          <a:solidFill>
            <a:schemeClr val="bg1"/>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108000" rIns="90000" bIns="72000"/>
          <a:lstStyle/>
          <a:p>
            <a:pPr defTabSz="792163">
              <a:defRPr/>
            </a:pPr>
            <a:endParaRPr lang="de-DE" sz="1300">
              <a:latin typeface="Arial"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el 1"/>
          <p:cNvSpPr>
            <a:spLocks noGrp="1"/>
          </p:cNvSpPr>
          <p:nvPr>
            <p:ph type="title"/>
          </p:nvPr>
        </p:nvSpPr>
        <p:spPr>
          <a:xfrm>
            <a:off x="684213" y="2139950"/>
            <a:ext cx="7531100" cy="579438"/>
          </a:xfrm>
        </p:spPr>
        <p:txBody>
          <a:bodyPr/>
          <a:lstStyle/>
          <a:p>
            <a:r>
              <a:rPr lang="en-US" altLang="de-DE"/>
              <a:t>5. Photo Re-shares</a:t>
            </a:r>
          </a:p>
        </p:txBody>
      </p:sp>
      <p:sp>
        <p:nvSpPr>
          <p:cNvPr id="59395"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88F29EFD-5F44-4C9A-858D-587444CF62E6}" type="slidenum">
              <a:rPr lang="de-DE" altLang="de-DE" sz="800" smtClean="0"/>
              <a:pPr>
                <a:lnSpc>
                  <a:spcPct val="100000"/>
                </a:lnSpc>
                <a:spcBef>
                  <a:spcPct val="0"/>
                </a:spcBef>
                <a:spcAft>
                  <a:spcPct val="0"/>
                </a:spcAft>
                <a:buSzTx/>
                <a:buFontTx/>
                <a:buNone/>
              </a:pPr>
              <a:t>30</a:t>
            </a:fld>
            <a:r>
              <a:rPr lang="de-DE" altLang="de-DE" sz="800"/>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el 1"/>
          <p:cNvSpPr>
            <a:spLocks noGrp="1"/>
          </p:cNvSpPr>
          <p:nvPr>
            <p:ph type="title"/>
          </p:nvPr>
        </p:nvSpPr>
        <p:spPr>
          <a:xfrm>
            <a:off x="1042988" y="339725"/>
            <a:ext cx="7531100" cy="579438"/>
          </a:xfrm>
        </p:spPr>
        <p:txBody>
          <a:bodyPr/>
          <a:lstStyle/>
          <a:p>
            <a:r>
              <a:rPr lang="de-DE" altLang="de-DE"/>
              <a:t>Photo Re-shares </a:t>
            </a:r>
          </a:p>
        </p:txBody>
      </p:sp>
      <p:sp>
        <p:nvSpPr>
          <p:cNvPr id="60419"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AEEE8E7B-52F5-4572-9FCF-D591DCBA8338}" type="slidenum">
              <a:rPr lang="de-DE" altLang="de-DE" sz="800" smtClean="0"/>
              <a:pPr>
                <a:lnSpc>
                  <a:spcPct val="100000"/>
                </a:lnSpc>
                <a:spcBef>
                  <a:spcPct val="0"/>
                </a:spcBef>
                <a:spcAft>
                  <a:spcPct val="0"/>
                </a:spcAft>
                <a:buSzTx/>
                <a:buFontTx/>
                <a:buNone/>
              </a:pPr>
              <a:t>31</a:t>
            </a:fld>
            <a:r>
              <a:rPr lang="de-DE" altLang="de-DE" sz="800"/>
              <a:t> </a:t>
            </a:r>
          </a:p>
        </p:txBody>
      </p:sp>
      <p:sp>
        <p:nvSpPr>
          <p:cNvPr id="14" name="Titel 1"/>
          <p:cNvSpPr txBox="1">
            <a:spLocks/>
          </p:cNvSpPr>
          <p:nvPr/>
        </p:nvSpPr>
        <p:spPr bwMode="auto">
          <a:xfrm>
            <a:off x="665163" y="1811338"/>
            <a:ext cx="3475037" cy="284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lnSpc>
                <a:spcPct val="100000"/>
              </a:lnSpc>
              <a:spcBef>
                <a:spcPts val="0"/>
              </a:spcBef>
              <a:spcAft>
                <a:spcPts val="0"/>
              </a:spcAft>
              <a:defRPr/>
            </a:pPr>
            <a:r>
              <a:rPr lang="en-US" sz="1000" dirty="0"/>
              <a:t>Do not re-share iPhone or mobile photography or any images taken with a non-Leica product when communicating Leica relevant content. Check the </a:t>
            </a:r>
            <a:r>
              <a:rPr lang="en-US" sz="1000" dirty="0" err="1"/>
              <a:t>Exif</a:t>
            </a:r>
            <a:r>
              <a:rPr lang="en-US" sz="1000" dirty="0"/>
              <a:t> data of images to be sure. Exceptions can be made for images of </a:t>
            </a:r>
            <a:r>
              <a:rPr lang="en-GB" sz="1000" dirty="0"/>
              <a:t>Huawei smartphones co-engineered with Leica </a:t>
            </a:r>
            <a:r>
              <a:rPr lang="en-US" sz="1000" dirty="0"/>
              <a:t>and Instagram Stories. Do not use unchecked stock material. </a:t>
            </a:r>
          </a:p>
          <a:p>
            <a:pPr>
              <a:lnSpc>
                <a:spcPct val="100000"/>
              </a:lnSpc>
              <a:spcBef>
                <a:spcPts val="0"/>
              </a:spcBef>
              <a:spcAft>
                <a:spcPts val="0"/>
              </a:spcAft>
              <a:defRPr/>
            </a:pPr>
            <a:endParaRPr lang="en-US" sz="1000" dirty="0"/>
          </a:p>
          <a:p>
            <a:pPr>
              <a:lnSpc>
                <a:spcPct val="100000"/>
              </a:lnSpc>
              <a:spcBef>
                <a:spcPts val="0"/>
              </a:spcBef>
              <a:spcAft>
                <a:spcPts val="0"/>
              </a:spcAft>
              <a:defRPr/>
            </a:pPr>
            <a:r>
              <a:rPr lang="en-US" sz="1000" dirty="0"/>
              <a:t>Make sure the image has maximum impact on a mobile screen. Always include a description and appropriate hashtags. </a:t>
            </a:r>
          </a:p>
          <a:p>
            <a:pPr marL="0" lvl="4" indent="0">
              <a:lnSpc>
                <a:spcPct val="100000"/>
              </a:lnSpc>
              <a:spcBef>
                <a:spcPts val="0"/>
              </a:spcBef>
              <a:spcAft>
                <a:spcPts val="0"/>
              </a:spcAft>
              <a:defRPr/>
            </a:pPr>
            <a:r>
              <a:rPr lang="en-US" sz="1000" dirty="0">
                <a:latin typeface="+mj-lt"/>
                <a:ea typeface="+mj-ea"/>
              </a:rPr>
              <a:t>Any images with text overlays, the text should be kept minimal in the image itself and optimized for mobile (large font).</a:t>
            </a:r>
          </a:p>
          <a:p>
            <a:pPr marL="0" lvl="4" indent="0">
              <a:lnSpc>
                <a:spcPct val="100000"/>
              </a:lnSpc>
              <a:spcBef>
                <a:spcPts val="0"/>
              </a:spcBef>
              <a:spcAft>
                <a:spcPts val="0"/>
              </a:spcAft>
              <a:defRPr/>
            </a:pPr>
            <a:endParaRPr lang="en-US" sz="1000" dirty="0">
              <a:latin typeface="+mj-lt"/>
              <a:ea typeface="+mj-ea"/>
            </a:endParaRPr>
          </a:p>
          <a:p>
            <a:pPr marL="0" lvl="2" indent="-80874">
              <a:lnSpc>
                <a:spcPct val="100000"/>
              </a:lnSpc>
              <a:spcBef>
                <a:spcPts val="0"/>
              </a:spcBef>
              <a:spcAft>
                <a:spcPts val="0"/>
              </a:spcAft>
              <a:defRPr/>
            </a:pPr>
            <a:r>
              <a:rPr lang="en-US" sz="1000" b="1" dirty="0">
                <a:latin typeface="+mj-lt"/>
                <a:ea typeface="+mj-ea"/>
              </a:rPr>
              <a:t>For event photos:</a:t>
            </a:r>
          </a:p>
          <a:p>
            <a:pPr marL="0" lvl="2" indent="-161747">
              <a:lnSpc>
                <a:spcPct val="100000"/>
              </a:lnSpc>
              <a:spcBef>
                <a:spcPts val="0"/>
              </a:spcBef>
              <a:spcAft>
                <a:spcPts val="0"/>
              </a:spcAft>
              <a:defRPr/>
            </a:pPr>
            <a:r>
              <a:rPr lang="en-US" sz="1000" dirty="0">
                <a:latin typeface="+mj-lt"/>
                <a:ea typeface="+mj-ea"/>
              </a:rPr>
              <a:t>Include who’s in the photos in the photo description. Only share flattering images of people at events. Please consider the legal conditions for </a:t>
            </a:r>
            <a:r>
              <a:rPr lang="en-GB" sz="1000" dirty="0"/>
              <a:t>Photographs of identifiable people</a:t>
            </a:r>
          </a:p>
          <a:p>
            <a:pPr marL="0" lvl="2" indent="-161747">
              <a:lnSpc>
                <a:spcPct val="100000"/>
              </a:lnSpc>
              <a:spcBef>
                <a:spcPts val="0"/>
              </a:spcBef>
              <a:spcAft>
                <a:spcPts val="0"/>
              </a:spcAft>
              <a:defRPr/>
            </a:pPr>
            <a:r>
              <a:rPr lang="en-US" sz="1000" dirty="0">
                <a:latin typeface="+mj-lt"/>
                <a:ea typeface="+mj-ea"/>
              </a:rPr>
              <a:t>in your country: </a:t>
            </a:r>
            <a:r>
              <a:rPr lang="en-US" sz="1000" dirty="0">
                <a:latin typeface="+mj-lt"/>
                <a:ea typeface="+mj-ea"/>
                <a:hlinkClick r:id="rId3"/>
              </a:rPr>
              <a:t>http://bit.ly/2hNsF8P</a:t>
            </a:r>
            <a:r>
              <a:rPr lang="en-US" sz="1000" dirty="0">
                <a:latin typeface="+mj-lt"/>
                <a:ea typeface="+mj-ea"/>
              </a:rPr>
              <a:t> </a:t>
            </a:r>
          </a:p>
        </p:txBody>
      </p:sp>
      <p:sp>
        <p:nvSpPr>
          <p:cNvPr id="15" name="Titel 1"/>
          <p:cNvSpPr txBox="1">
            <a:spLocks/>
          </p:cNvSpPr>
          <p:nvPr/>
        </p:nvSpPr>
        <p:spPr bwMode="auto">
          <a:xfrm>
            <a:off x="665163" y="1347788"/>
            <a:ext cx="377825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defRPr/>
            </a:pPr>
            <a:r>
              <a:rPr lang="de-DE" b="1" kern="0" dirty="0" err="1">
                <a:ea typeface="CorporateS-Regular" charset="0"/>
                <a:cs typeface="CorporateS-Regular" charset="0"/>
              </a:rPr>
              <a:t>Photo</a:t>
            </a:r>
            <a:r>
              <a:rPr lang="de-DE" b="1" kern="0" dirty="0">
                <a:ea typeface="CorporateS-Regular" charset="0"/>
                <a:cs typeface="CorporateS-Regular" charset="0"/>
              </a:rPr>
              <a:t> Re-shares | General Facts</a:t>
            </a:r>
          </a:p>
        </p:txBody>
      </p:sp>
      <p:pic>
        <p:nvPicPr>
          <p:cNvPr id="60422" name="Grafik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8538" y="1866900"/>
            <a:ext cx="4003675"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el 1"/>
          <p:cNvSpPr>
            <a:spLocks noGrp="1"/>
          </p:cNvSpPr>
          <p:nvPr>
            <p:ph type="title"/>
          </p:nvPr>
        </p:nvSpPr>
        <p:spPr>
          <a:xfrm>
            <a:off x="1042988" y="346075"/>
            <a:ext cx="7531100" cy="579438"/>
          </a:xfrm>
        </p:spPr>
        <p:txBody>
          <a:bodyPr/>
          <a:lstStyle/>
          <a:p>
            <a:r>
              <a:rPr lang="de-DE" altLang="de-DE"/>
              <a:t>Photo Re-shares </a:t>
            </a:r>
          </a:p>
        </p:txBody>
      </p:sp>
      <p:sp>
        <p:nvSpPr>
          <p:cNvPr id="62467"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B8C59572-DB8A-4074-8750-353D6656D005}" type="slidenum">
              <a:rPr lang="de-DE" altLang="de-DE" sz="800" smtClean="0"/>
              <a:pPr>
                <a:lnSpc>
                  <a:spcPct val="100000"/>
                </a:lnSpc>
                <a:spcBef>
                  <a:spcPct val="0"/>
                </a:spcBef>
                <a:spcAft>
                  <a:spcPct val="0"/>
                </a:spcAft>
                <a:buSzTx/>
                <a:buFontTx/>
                <a:buNone/>
              </a:pPr>
              <a:t>32</a:t>
            </a:fld>
            <a:r>
              <a:rPr lang="de-DE" altLang="de-DE" sz="800"/>
              <a:t> </a:t>
            </a:r>
          </a:p>
        </p:txBody>
      </p:sp>
      <p:sp>
        <p:nvSpPr>
          <p:cNvPr id="62468" name="Rechteck 2"/>
          <p:cNvSpPr>
            <a:spLocks noChangeArrowheads="1"/>
          </p:cNvSpPr>
          <p:nvPr/>
        </p:nvSpPr>
        <p:spPr bwMode="auto">
          <a:xfrm>
            <a:off x="668338" y="2489200"/>
            <a:ext cx="51673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ltLang="de-DE" sz="1000"/>
          </a:p>
        </p:txBody>
      </p:sp>
      <p:sp>
        <p:nvSpPr>
          <p:cNvPr id="14" name="Titel 1"/>
          <p:cNvSpPr txBox="1">
            <a:spLocks/>
          </p:cNvSpPr>
          <p:nvPr/>
        </p:nvSpPr>
        <p:spPr bwMode="auto">
          <a:xfrm>
            <a:off x="695325" y="1773238"/>
            <a:ext cx="3475038" cy="811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lnSpc>
                <a:spcPct val="100000"/>
              </a:lnSpc>
              <a:defRPr/>
            </a:pPr>
            <a:r>
              <a:rPr lang="en-GB" altLang="de-DE" sz="1000" dirty="0">
                <a:latin typeface="+mn-lt"/>
              </a:rPr>
              <a:t>Always request the explicit permission from the photographer to repost their image. Ask for explicit consent to use a photographers image, specifically if the reposted image is supposed to be used within the framework of a global Leica Camera brand campaign.</a:t>
            </a:r>
          </a:p>
          <a:p>
            <a:pPr>
              <a:lnSpc>
                <a:spcPct val="100000"/>
              </a:lnSpc>
              <a:defRPr/>
            </a:pPr>
            <a:endParaRPr lang="en-GB" altLang="de-DE" sz="1000" dirty="0">
              <a:latin typeface="+mn-lt"/>
            </a:endParaRPr>
          </a:p>
          <a:p>
            <a:pPr>
              <a:lnSpc>
                <a:spcPct val="100000"/>
              </a:lnSpc>
              <a:defRPr/>
            </a:pPr>
            <a:r>
              <a:rPr lang="en-GB" altLang="de-DE" sz="1000" dirty="0">
                <a:latin typeface="+mn-lt"/>
              </a:rPr>
              <a:t>Always make sure to note that the image is a repost by giving photo credit in the description.</a:t>
            </a:r>
            <a:r>
              <a:rPr lang="en-GB" sz="1000" dirty="0">
                <a:latin typeface="+mn-lt"/>
              </a:rPr>
              <a:t> Double-check that you have the correct handle and spelling for the photographer’s name.</a:t>
            </a:r>
          </a:p>
          <a:p>
            <a:pPr>
              <a:lnSpc>
                <a:spcPct val="100000"/>
              </a:lnSpc>
              <a:spcBef>
                <a:spcPts val="0"/>
              </a:spcBef>
              <a:spcAft>
                <a:spcPts val="0"/>
              </a:spcAft>
              <a:defRPr/>
            </a:pPr>
            <a:r>
              <a:rPr lang="en-GB" sz="1000" dirty="0">
                <a:latin typeface="+mn-lt"/>
              </a:rPr>
              <a:t>Don’t share images with watermarks. </a:t>
            </a:r>
          </a:p>
          <a:p>
            <a:pPr>
              <a:lnSpc>
                <a:spcPct val="100000"/>
              </a:lnSpc>
              <a:spcBef>
                <a:spcPts val="0"/>
              </a:spcBef>
              <a:spcAft>
                <a:spcPts val="0"/>
              </a:spcAft>
              <a:defRPr/>
            </a:pPr>
            <a:endParaRPr lang="en-GB" sz="1000" dirty="0">
              <a:latin typeface="+mn-lt"/>
            </a:endParaRPr>
          </a:p>
          <a:p>
            <a:pPr>
              <a:lnSpc>
                <a:spcPct val="100000"/>
              </a:lnSpc>
              <a:spcBef>
                <a:spcPts val="0"/>
              </a:spcBef>
              <a:spcAft>
                <a:spcPts val="0"/>
              </a:spcAft>
              <a:defRPr/>
            </a:pPr>
            <a:r>
              <a:rPr lang="en-GB" sz="1000" b="1" dirty="0">
                <a:latin typeface="+mn-lt"/>
              </a:rPr>
              <a:t>How to tag the photographer: </a:t>
            </a:r>
          </a:p>
          <a:p>
            <a:pPr>
              <a:lnSpc>
                <a:spcPct val="100000"/>
              </a:lnSpc>
              <a:spcBef>
                <a:spcPts val="0"/>
              </a:spcBef>
              <a:spcAft>
                <a:spcPts val="0"/>
              </a:spcAft>
              <a:defRPr/>
            </a:pPr>
            <a:r>
              <a:rPr lang="en-GB" sz="1000" dirty="0">
                <a:latin typeface="+mn-lt"/>
              </a:rPr>
              <a:t>Include the photo credits following the text copy and before the hashtags. See example. Please also make a background check of the photographer and the motive shown in the image to not share too sensitive topics or content from for example blacklisted photographers. (Blacklist s. next slide)</a:t>
            </a:r>
          </a:p>
        </p:txBody>
      </p:sp>
      <p:sp>
        <p:nvSpPr>
          <p:cNvPr id="15" name="Titel 1"/>
          <p:cNvSpPr txBox="1">
            <a:spLocks/>
          </p:cNvSpPr>
          <p:nvPr/>
        </p:nvSpPr>
        <p:spPr bwMode="auto">
          <a:xfrm>
            <a:off x="657225" y="1308100"/>
            <a:ext cx="4202113"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defRPr/>
            </a:pPr>
            <a:r>
              <a:rPr lang="en-GB" b="1" kern="0" dirty="0">
                <a:ea typeface="CorporateS-Regular" charset="0"/>
                <a:cs typeface="CorporateS-Regular" charset="0"/>
              </a:rPr>
              <a:t>Photo Re-shares | Photo Credits</a:t>
            </a:r>
          </a:p>
        </p:txBody>
      </p:sp>
      <p:pic>
        <p:nvPicPr>
          <p:cNvPr id="62471" name="Grafik 15"/>
          <p:cNvPicPr>
            <a:picLocks noChangeAspect="1"/>
          </p:cNvPicPr>
          <p:nvPr/>
        </p:nvPicPr>
        <p:blipFill>
          <a:blip r:embed="rId3">
            <a:extLst>
              <a:ext uri="{28A0092B-C50C-407E-A947-70E740481C1C}">
                <a14:useLocalDpi xmlns:a14="http://schemas.microsoft.com/office/drawing/2010/main" val="0"/>
              </a:ext>
            </a:extLst>
          </a:blip>
          <a:srcRect t="2786" b="-2"/>
          <a:stretch>
            <a:fillRect/>
          </a:stretch>
        </p:blipFill>
        <p:spPr bwMode="auto">
          <a:xfrm>
            <a:off x="4659313" y="1924050"/>
            <a:ext cx="4003675"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684213" y="1373188"/>
            <a:ext cx="7343775" cy="55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defRPr/>
            </a:pPr>
            <a:r>
              <a:rPr lang="de-DE" b="1" kern="0" dirty="0" err="1">
                <a:latin typeface="+mn-lt"/>
                <a:ea typeface="CorporateS-Regular" charset="0"/>
                <a:cs typeface="CorporateS-Regular" charset="0"/>
              </a:rPr>
              <a:t>Photo</a:t>
            </a:r>
            <a:r>
              <a:rPr lang="de-DE" b="1" kern="0" dirty="0">
                <a:latin typeface="+mn-lt"/>
                <a:ea typeface="CorporateS-Regular" charset="0"/>
                <a:cs typeface="CorporateS-Regular" charset="0"/>
              </a:rPr>
              <a:t> Re-shares | </a:t>
            </a:r>
            <a:r>
              <a:rPr lang="de-DE" b="1" kern="0" dirty="0" err="1">
                <a:latin typeface="+mn-lt"/>
                <a:ea typeface="CorporateS-Regular" charset="0"/>
                <a:cs typeface="CorporateS-Regular" charset="0"/>
              </a:rPr>
              <a:t>Blacklist</a:t>
            </a:r>
            <a:endParaRPr lang="de-DE" b="1" kern="0" dirty="0">
              <a:latin typeface="+mn-lt"/>
              <a:ea typeface="CorporateS-Regular" charset="0"/>
              <a:cs typeface="CorporateS-Regular" charset="0"/>
            </a:endParaRPr>
          </a:p>
        </p:txBody>
      </p:sp>
      <p:sp>
        <p:nvSpPr>
          <p:cNvPr id="64515" name="Titel 1"/>
          <p:cNvSpPr>
            <a:spLocks noGrp="1"/>
          </p:cNvSpPr>
          <p:nvPr>
            <p:ph type="title"/>
          </p:nvPr>
        </p:nvSpPr>
        <p:spPr>
          <a:xfrm>
            <a:off x="1030288" y="347663"/>
            <a:ext cx="7531100" cy="579437"/>
          </a:xfrm>
        </p:spPr>
        <p:txBody>
          <a:bodyPr/>
          <a:lstStyle/>
          <a:p>
            <a:r>
              <a:rPr lang="de-DE" altLang="de-DE"/>
              <a:t>Photo Re-shares</a:t>
            </a:r>
          </a:p>
        </p:txBody>
      </p:sp>
      <p:sp>
        <p:nvSpPr>
          <p:cNvPr id="64516"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6ED9767A-595D-498E-A8D3-7A12BE6E671B}" type="slidenum">
              <a:rPr lang="de-DE" altLang="de-DE" sz="800" smtClean="0"/>
              <a:pPr>
                <a:lnSpc>
                  <a:spcPct val="100000"/>
                </a:lnSpc>
                <a:spcBef>
                  <a:spcPct val="0"/>
                </a:spcBef>
                <a:spcAft>
                  <a:spcPct val="0"/>
                </a:spcAft>
                <a:buSzTx/>
                <a:buFontTx/>
                <a:buNone/>
              </a:pPr>
              <a:t>33</a:t>
            </a:fld>
            <a:r>
              <a:rPr lang="de-DE" altLang="de-DE" sz="800"/>
              <a:t> </a:t>
            </a:r>
          </a:p>
        </p:txBody>
      </p:sp>
      <p:sp>
        <p:nvSpPr>
          <p:cNvPr id="7" name="Titel 1"/>
          <p:cNvSpPr txBox="1">
            <a:spLocks/>
          </p:cNvSpPr>
          <p:nvPr/>
        </p:nvSpPr>
        <p:spPr bwMode="auto">
          <a:xfrm>
            <a:off x="684213" y="1897063"/>
            <a:ext cx="3455987" cy="96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fontAlgn="b">
              <a:lnSpc>
                <a:spcPct val="100000"/>
              </a:lnSpc>
              <a:defRPr/>
            </a:pPr>
            <a:r>
              <a:rPr lang="en-US" sz="1000" dirty="0"/>
              <a:t>Do not repost or like any Leica relevant content published on or originating from these accounts, even if other users or accounts have spread the content already!</a:t>
            </a:r>
          </a:p>
          <a:p>
            <a:pPr fontAlgn="b">
              <a:lnSpc>
                <a:spcPct val="100000"/>
              </a:lnSpc>
              <a:defRPr/>
            </a:pPr>
            <a:endParaRPr lang="en-US" sz="1000" dirty="0"/>
          </a:p>
          <a:p>
            <a:pPr fontAlgn="b">
              <a:lnSpc>
                <a:spcPct val="100000"/>
              </a:lnSpc>
              <a:defRPr/>
            </a:pPr>
            <a:r>
              <a:rPr lang="en-US" sz="1000" dirty="0"/>
              <a:t>Note: Please treat this list </a:t>
            </a:r>
            <a:r>
              <a:rPr lang="en-GB" sz="1000" dirty="0"/>
              <a:t>confidentially</a:t>
            </a:r>
            <a:r>
              <a:rPr lang="en-US" sz="1000" dirty="0"/>
              <a:t>. </a:t>
            </a:r>
          </a:p>
          <a:p>
            <a:pPr>
              <a:lnSpc>
                <a:spcPct val="100000"/>
              </a:lnSpc>
              <a:defRPr/>
            </a:pPr>
            <a:endParaRPr lang="de-DE" sz="1000" kern="0" dirty="0">
              <a:latin typeface="CorporateS-Light" charset="0"/>
              <a:ea typeface="CorporateS-Light" charset="0"/>
              <a:cs typeface="CorporateS-Light" charset="0"/>
            </a:endParaRPr>
          </a:p>
          <a:p>
            <a:pPr>
              <a:lnSpc>
                <a:spcPct val="100000"/>
              </a:lnSpc>
              <a:defRPr/>
            </a:pPr>
            <a:endParaRPr lang="de-DE" sz="1000" kern="0" dirty="0">
              <a:latin typeface="CorporateS-Light" charset="0"/>
              <a:ea typeface="CorporateS-Light" charset="0"/>
              <a:cs typeface="CorporateS-Light" charset="0"/>
            </a:endParaRPr>
          </a:p>
          <a:p>
            <a:pPr>
              <a:lnSpc>
                <a:spcPct val="100000"/>
              </a:lnSpc>
              <a:defRPr/>
            </a:pPr>
            <a:r>
              <a:rPr lang="de-DE" sz="1000" kern="0" dirty="0" err="1">
                <a:ea typeface="CorporateS-Light" charset="0"/>
                <a:cs typeface="CorporateS-Light" charset="0"/>
              </a:rPr>
              <a:t>Please</a:t>
            </a:r>
            <a:r>
              <a:rPr lang="de-DE" sz="1000" kern="0" dirty="0">
                <a:ea typeface="CorporateS-Light" charset="0"/>
                <a:cs typeface="CorporateS-Light" charset="0"/>
              </a:rPr>
              <a:t>, check </a:t>
            </a:r>
            <a:r>
              <a:rPr lang="de-DE" sz="1000" kern="0" dirty="0" err="1">
                <a:ea typeface="CorporateS-Light" charset="0"/>
                <a:cs typeface="CorporateS-Light" charset="0"/>
              </a:rPr>
              <a:t>the</a:t>
            </a:r>
            <a:r>
              <a:rPr lang="de-DE" sz="1000" kern="0" dirty="0">
                <a:ea typeface="CorporateS-Light" charset="0"/>
                <a:cs typeface="CorporateS-Light" charset="0"/>
              </a:rPr>
              <a:t> Extranet </a:t>
            </a:r>
            <a:r>
              <a:rPr lang="de-DE" sz="1000" kern="0" dirty="0" err="1">
                <a:ea typeface="CorporateS-Light" charset="0"/>
                <a:cs typeface="CorporateS-Light" charset="0"/>
              </a:rPr>
              <a:t>for</a:t>
            </a:r>
            <a:r>
              <a:rPr lang="de-DE" sz="1000" kern="0" dirty="0">
                <a:ea typeface="CorporateS-Light" charset="0"/>
                <a:cs typeface="CorporateS-Light" charset="0"/>
              </a:rPr>
              <a:t> </a:t>
            </a:r>
            <a:r>
              <a:rPr lang="de-DE" sz="1000" kern="0" dirty="0" err="1">
                <a:ea typeface="CorporateS-Light" charset="0"/>
                <a:cs typeface="CorporateS-Light" charset="0"/>
              </a:rPr>
              <a:t>updates</a:t>
            </a:r>
            <a:r>
              <a:rPr lang="de-DE" sz="1000" kern="0" dirty="0">
                <a:ea typeface="CorporateS-Light" charset="0"/>
                <a:cs typeface="CorporateS-Light" charset="0"/>
              </a:rPr>
              <a:t>:</a:t>
            </a:r>
          </a:p>
          <a:p>
            <a:pPr>
              <a:lnSpc>
                <a:spcPct val="100000"/>
              </a:lnSpc>
              <a:defRPr/>
            </a:pPr>
            <a:r>
              <a:rPr lang="de-DE" sz="1000" kern="0" dirty="0">
                <a:ea typeface="CorporateS-Light" charset="0"/>
                <a:cs typeface="CorporateS-Light" charset="0"/>
                <a:hlinkClick r:id="rId2"/>
              </a:rPr>
              <a:t>https://extranet.leica-camera.com/index.php/s/cX5Pcv01YR10Kfp</a:t>
            </a:r>
            <a:r>
              <a:rPr lang="de-DE" sz="1000" kern="0" dirty="0">
                <a:ea typeface="CorporateS-Light" charset="0"/>
                <a:cs typeface="CorporateS-Light" charset="0"/>
              </a:rPr>
              <a:t> </a:t>
            </a:r>
          </a:p>
          <a:p>
            <a:pPr>
              <a:lnSpc>
                <a:spcPct val="100000"/>
              </a:lnSpc>
              <a:defRPr/>
            </a:pPr>
            <a:endParaRPr lang="de-DE" sz="1000" kern="0" dirty="0">
              <a:solidFill>
                <a:schemeClr val="bg2"/>
              </a:solidFill>
              <a:latin typeface="CorporateS-Light" charset="0"/>
              <a:ea typeface="CorporateS-Light" charset="0"/>
              <a:cs typeface="CorporateS-Light" charset="0"/>
            </a:endParaRPr>
          </a:p>
        </p:txBody>
      </p:sp>
      <p:graphicFrame>
        <p:nvGraphicFramePr>
          <p:cNvPr id="18" name="Tabelle 17"/>
          <p:cNvGraphicFramePr>
            <a:graphicFrameLocks noGrp="1"/>
          </p:cNvGraphicFramePr>
          <p:nvPr/>
        </p:nvGraphicFramePr>
        <p:xfrm>
          <a:off x="4500563" y="915988"/>
          <a:ext cx="4319587" cy="3670317"/>
        </p:xfrm>
        <a:graphic>
          <a:graphicData uri="http://schemas.openxmlformats.org/drawingml/2006/table">
            <a:tbl>
              <a:tblPr/>
              <a:tblGrid>
                <a:gridCol w="719137">
                  <a:extLst>
                    <a:ext uri="{9D8B030D-6E8A-4147-A177-3AD203B41FA5}">
                      <a16:colId xmlns:a16="http://schemas.microsoft.com/office/drawing/2014/main" val="20000"/>
                    </a:ext>
                  </a:extLst>
                </a:gridCol>
                <a:gridCol w="1800225">
                  <a:extLst>
                    <a:ext uri="{9D8B030D-6E8A-4147-A177-3AD203B41FA5}">
                      <a16:colId xmlns:a16="http://schemas.microsoft.com/office/drawing/2014/main" val="20001"/>
                    </a:ext>
                  </a:extLst>
                </a:gridCol>
                <a:gridCol w="1800225">
                  <a:extLst>
                    <a:ext uri="{9D8B030D-6E8A-4147-A177-3AD203B41FA5}">
                      <a16:colId xmlns:a16="http://schemas.microsoft.com/office/drawing/2014/main" val="20002"/>
                    </a:ext>
                  </a:extLst>
                </a:gridCol>
              </a:tblGrid>
              <a:tr h="198103">
                <a:tc>
                  <a:txBody>
                    <a:bodyPr/>
                    <a:lstStyle>
                      <a:lvl1pPr defTabSz="407988">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1pPr>
                      <a:lvl2pPr defTabSz="407988">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2pPr>
                      <a:lvl3pPr defTabSz="407988">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3pPr>
                      <a:lvl4pPr defTabSz="407988">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4pPr>
                      <a:lvl5pPr defTabSz="407988">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5pPr>
                      <a:lvl6pPr marL="2089150" indent="196850" defTabSz="407988"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6pPr>
                      <a:lvl7pPr marL="2546350" indent="196850" defTabSz="407988"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7pPr>
                      <a:lvl8pPr marL="3003550" indent="196850" defTabSz="407988"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8pPr>
                      <a:lvl9pPr marL="3460750" indent="196850" defTabSz="407988"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9pPr>
                    </a:lstStyle>
                    <a:p>
                      <a:pPr marL="0" marR="0" lvl="0" indent="0" algn="l" defTabSz="407988" rtl="0" eaLnBrk="1" fontAlgn="base" latinLnBrk="0" hangingPunct="1">
                        <a:lnSpc>
                          <a:spcPct val="100000"/>
                        </a:lnSpc>
                        <a:spcBef>
                          <a:spcPct val="0"/>
                        </a:spcBef>
                        <a:spcAft>
                          <a:spcPct val="0"/>
                        </a:spcAft>
                        <a:buClrTx/>
                        <a:buSzTx/>
                        <a:buFontTx/>
                        <a:buNone/>
                        <a:tabLst/>
                      </a:pPr>
                      <a:r>
                        <a:rPr kumimoji="0" lang="de-DE" altLang="de-DE" sz="700" b="1" i="0" u="none" strike="noStrike" cap="none" normalizeH="0" baseline="0" dirty="0">
                          <a:ln>
                            <a:noFill/>
                          </a:ln>
                          <a:solidFill>
                            <a:schemeClr val="tx1"/>
                          </a:solidFill>
                          <a:effectLst/>
                          <a:latin typeface="CorpoS" pitchFamily="2" charset="0"/>
                          <a:ea typeface="ＭＳ Ｐゴシック" panose="020B0600070205080204" pitchFamily="34" charset="-128"/>
                        </a:rPr>
                        <a:t>Person</a:t>
                      </a:r>
                      <a:endParaRPr kumimoji="0" lang="de-DE" altLang="de-DE" sz="7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T="45712" marB="45712" anchor="ctr" horzOverflow="overflow">
                    <a:lnL>
                      <a:noFill/>
                    </a:lnL>
                    <a:lnR>
                      <a:noFill/>
                    </a:lnR>
                    <a:lnT>
                      <a:noFill/>
                    </a:lnT>
                    <a:lnB>
                      <a:noFill/>
                    </a:lnB>
                    <a:lnTlToBr>
                      <a:noFill/>
                    </a:lnTlToBr>
                    <a:lnBlToTr>
                      <a:noFill/>
                    </a:lnBlToTr>
                    <a:noFill/>
                  </a:tcPr>
                </a:tc>
                <a:tc>
                  <a:txBody>
                    <a:bodyPr/>
                    <a:lstStyle>
                      <a:lvl1pPr defTabSz="407988">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1pPr>
                      <a:lvl2pPr defTabSz="407988">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2pPr>
                      <a:lvl3pPr defTabSz="407988">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3pPr>
                      <a:lvl4pPr defTabSz="407988">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4pPr>
                      <a:lvl5pPr defTabSz="407988">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5pPr>
                      <a:lvl6pPr marL="2089150" indent="196850" defTabSz="407988"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6pPr>
                      <a:lvl7pPr marL="2546350" indent="196850" defTabSz="407988"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7pPr>
                      <a:lvl8pPr marL="3003550" indent="196850" defTabSz="407988"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8pPr>
                      <a:lvl9pPr marL="3460750" indent="196850" defTabSz="407988"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9pPr>
                    </a:lstStyle>
                    <a:p>
                      <a:pPr marL="0" marR="0" lvl="0" indent="0" algn="l" defTabSz="407988" rtl="0" eaLnBrk="1" fontAlgn="base" latinLnBrk="0" hangingPunct="1">
                        <a:lnSpc>
                          <a:spcPct val="100000"/>
                        </a:lnSpc>
                        <a:spcBef>
                          <a:spcPct val="0"/>
                        </a:spcBef>
                        <a:spcAft>
                          <a:spcPct val="0"/>
                        </a:spcAft>
                        <a:buClrTx/>
                        <a:buSzTx/>
                        <a:buFontTx/>
                        <a:buNone/>
                        <a:tabLst/>
                      </a:pPr>
                      <a:r>
                        <a:rPr kumimoji="0" lang="de-DE" altLang="de-DE" sz="700" b="1" i="0" u="none" strike="noStrike" cap="none" normalizeH="0" baseline="0">
                          <a:ln>
                            <a:noFill/>
                          </a:ln>
                          <a:solidFill>
                            <a:schemeClr val="tx1"/>
                          </a:solidFill>
                          <a:effectLst/>
                          <a:latin typeface="CorpoS" pitchFamily="2" charset="0"/>
                          <a:ea typeface="ＭＳ Ｐゴシック" panose="020B0600070205080204" pitchFamily="34" charset="-128"/>
                        </a:rPr>
                        <a:t>Link</a:t>
                      </a:r>
                      <a:endParaRPr kumimoji="0" lang="de-DE" altLang="de-DE" sz="7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T="45712" marB="45712" anchor="ctr" horzOverflow="overflow">
                    <a:lnL>
                      <a:noFill/>
                    </a:lnL>
                    <a:lnR>
                      <a:noFill/>
                    </a:lnR>
                    <a:lnT>
                      <a:noFill/>
                    </a:lnT>
                    <a:lnB>
                      <a:noFill/>
                    </a:lnB>
                    <a:lnTlToBr>
                      <a:noFill/>
                    </a:lnTlToBr>
                    <a:lnBlToTr>
                      <a:noFill/>
                    </a:lnBlToTr>
                    <a:noFill/>
                  </a:tcPr>
                </a:tc>
                <a:tc>
                  <a:txBody>
                    <a:bodyPr/>
                    <a:lstStyle>
                      <a:lvl1pPr defTabSz="407988">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1pPr>
                      <a:lvl2pPr defTabSz="407988">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2pPr>
                      <a:lvl3pPr defTabSz="407988">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3pPr>
                      <a:lvl4pPr defTabSz="407988">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4pPr>
                      <a:lvl5pPr defTabSz="407988">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5pPr>
                      <a:lvl6pPr marL="2089150" indent="196850" defTabSz="407988"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6pPr>
                      <a:lvl7pPr marL="2546350" indent="196850" defTabSz="407988"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7pPr>
                      <a:lvl8pPr marL="3003550" indent="196850" defTabSz="407988"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8pPr>
                      <a:lvl9pPr marL="3460750" indent="196850" defTabSz="407988"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9pPr>
                    </a:lstStyle>
                    <a:p>
                      <a:pPr marL="0" marR="0" lvl="0" indent="0" algn="l" defTabSz="407988" rtl="0" eaLnBrk="1" fontAlgn="base" latinLnBrk="0" hangingPunct="1">
                        <a:lnSpc>
                          <a:spcPct val="100000"/>
                        </a:lnSpc>
                        <a:spcBef>
                          <a:spcPct val="0"/>
                        </a:spcBef>
                        <a:spcAft>
                          <a:spcPct val="0"/>
                        </a:spcAft>
                        <a:buClrTx/>
                        <a:buSzTx/>
                        <a:buFontTx/>
                        <a:buNone/>
                        <a:tabLst/>
                      </a:pPr>
                      <a:r>
                        <a:rPr kumimoji="0" lang="de-DE" altLang="de-DE" sz="700" b="1" i="0" u="none" strike="noStrike" cap="none" normalizeH="0" baseline="0">
                          <a:ln>
                            <a:noFill/>
                          </a:ln>
                          <a:solidFill>
                            <a:schemeClr val="tx1"/>
                          </a:solidFill>
                          <a:effectLst/>
                          <a:latin typeface="CorpoS" pitchFamily="2" charset="0"/>
                          <a:ea typeface="ＭＳ Ｐゴシック" panose="020B0600070205080204" pitchFamily="34" charset="-128"/>
                        </a:rPr>
                        <a:t>Comment</a:t>
                      </a:r>
                      <a:endParaRPr kumimoji="0" lang="de-DE" altLang="de-DE" sz="7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T="45712" marB="4571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457181">
                <a:tc>
                  <a:txBody>
                    <a:bodyPr/>
                    <a:lstStyle>
                      <a:lvl1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1pPr>
                      <a:lvl2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2pPr>
                      <a:lvl3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3pPr>
                      <a:lvl4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4pPr>
                      <a:lvl5pPr defTabSz="40640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5pPr>
                      <a:lvl6pPr marL="20891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6pPr>
                      <a:lvl7pPr marL="25463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7pPr>
                      <a:lvl8pPr marL="30035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8pPr>
                      <a:lvl9pPr marL="34607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9pPr>
                    </a:lstStyle>
                    <a:p>
                      <a:pPr marL="0" marR="0" lvl="0" indent="0" algn="l" defTabSz="406400" rtl="0" eaLnBrk="1" fontAlgn="base" latinLnBrk="0" hangingPunct="1">
                        <a:lnSpc>
                          <a:spcPct val="100000"/>
                        </a:lnSpc>
                        <a:spcBef>
                          <a:spcPct val="0"/>
                        </a:spcBef>
                        <a:spcAft>
                          <a:spcPct val="0"/>
                        </a:spcAft>
                        <a:buClrTx/>
                        <a:buSzTx/>
                        <a:buFontTx/>
                        <a:buNone/>
                        <a:tabLst/>
                      </a:pPr>
                      <a:r>
                        <a:rPr kumimoji="0" lang="de-DE" altLang="de-DE" sz="600" b="0" i="0" u="none" strike="noStrike" cap="none" normalizeH="0" baseline="0">
                          <a:ln>
                            <a:noFill/>
                          </a:ln>
                          <a:solidFill>
                            <a:srgbClr val="000000"/>
                          </a:solidFill>
                          <a:effectLst/>
                          <a:latin typeface="CorpoS" pitchFamily="2" charset="0"/>
                          <a:ea typeface="ＭＳ Ｐゴシック" panose="020B0600070205080204" pitchFamily="34" charset="-128"/>
                        </a:rPr>
                        <a:t>Torsten Overgaard</a:t>
                      </a:r>
                      <a:endParaRPr kumimoji="0" lang="de-DE" altLang="de-DE" sz="600" b="0" i="0" u="none" strike="noStrike" cap="none" normalizeH="0" baseline="0">
                        <a:ln>
                          <a:noFill/>
                        </a:ln>
                        <a:solidFill>
                          <a:schemeClr val="tx1"/>
                        </a:solidFill>
                        <a:effectLst/>
                        <a:latin typeface="CorpoS" pitchFamily="2" charset="0"/>
                        <a:ea typeface="ＭＳ Ｐゴシック" panose="020B0600070205080204" pitchFamily="34" charset="-128"/>
                        <a:cs typeface="Arial" panose="020B0604020202020204" pitchFamily="34" charset="0"/>
                      </a:endParaRPr>
                    </a:p>
                  </a:txBody>
                  <a:tcPr marT="45712" marB="45712" anchor="ctr" horzOverflow="overflow">
                    <a:lnL>
                      <a:noFill/>
                    </a:lnL>
                    <a:lnR>
                      <a:noFill/>
                    </a:lnR>
                    <a:lnT>
                      <a:noFill/>
                    </a:lnT>
                    <a:lnB>
                      <a:noFill/>
                    </a:lnB>
                    <a:lnTlToBr>
                      <a:noFill/>
                    </a:lnTlToBr>
                    <a:lnBlToTr>
                      <a:noFill/>
                    </a:lnBlToTr>
                    <a:noFill/>
                  </a:tcPr>
                </a:tc>
                <a:tc>
                  <a:txBody>
                    <a:bodyPr/>
                    <a:lstStyle>
                      <a:lvl1pPr defTabSz="407988">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1pPr>
                      <a:lvl2pPr defTabSz="407988">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2pPr>
                      <a:lvl3pPr defTabSz="407988">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3pPr>
                      <a:lvl4pPr defTabSz="407988">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4pPr>
                      <a:lvl5pPr defTabSz="407988">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5pPr>
                      <a:lvl6pPr marL="2089150" indent="196850" defTabSz="407988"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6pPr>
                      <a:lvl7pPr marL="2546350" indent="196850" defTabSz="407988"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7pPr>
                      <a:lvl8pPr marL="3003550" indent="196850" defTabSz="407988"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8pPr>
                      <a:lvl9pPr marL="3460750" indent="196850" defTabSz="407988"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9pPr>
                    </a:lstStyle>
                    <a:p>
                      <a:pPr marL="0" marR="0" lvl="0" indent="0" algn="l" defTabSz="407988" rtl="0" eaLnBrk="1" fontAlgn="b" latinLnBrk="0" hangingPunct="1">
                        <a:lnSpc>
                          <a:spcPct val="100000"/>
                        </a:lnSpc>
                        <a:spcBef>
                          <a:spcPct val="0"/>
                        </a:spcBef>
                        <a:spcAft>
                          <a:spcPct val="0"/>
                        </a:spcAft>
                        <a:buClrTx/>
                        <a:buSzTx/>
                        <a:buFontTx/>
                        <a:buNone/>
                        <a:tabLst/>
                      </a:pPr>
                      <a:r>
                        <a:rPr kumimoji="0" lang="de-DE" altLang="de-DE" sz="600" b="0" i="0" u="none" strike="noStrike" cap="none" normalizeH="0" baseline="0">
                          <a:ln>
                            <a:noFill/>
                          </a:ln>
                          <a:solidFill>
                            <a:srgbClr val="000000"/>
                          </a:solidFill>
                          <a:effectLst/>
                          <a:latin typeface="CorpoS" pitchFamily="2" charset="0"/>
                          <a:ea typeface="ＭＳ Ｐゴシック" panose="020B0600070205080204" pitchFamily="34" charset="-128"/>
                          <a:hlinkClick r:id="rId3"/>
                        </a:rPr>
                        <a:t>http://www.overgaard.dk/</a:t>
                      </a:r>
                      <a:endParaRPr kumimoji="0" lang="de-DE" altLang="de-DE" sz="600" b="0" i="0" u="none" strike="noStrike" cap="none" normalizeH="0" baseline="0">
                        <a:ln>
                          <a:noFill/>
                        </a:ln>
                        <a:solidFill>
                          <a:srgbClr val="000000"/>
                        </a:solidFill>
                        <a:effectLst/>
                        <a:latin typeface="CorpoS" pitchFamily="2" charset="0"/>
                        <a:ea typeface="ＭＳ Ｐゴシック" panose="020B0600070205080204" pitchFamily="34" charset="-128"/>
                      </a:endParaRPr>
                    </a:p>
                    <a:p>
                      <a:pPr marL="0" marR="0" lvl="0" indent="0" algn="l" defTabSz="407988" rtl="0" eaLnBrk="1" fontAlgn="b" latinLnBrk="0" hangingPunct="1">
                        <a:lnSpc>
                          <a:spcPct val="100000"/>
                        </a:lnSpc>
                        <a:spcBef>
                          <a:spcPct val="0"/>
                        </a:spcBef>
                        <a:spcAft>
                          <a:spcPct val="0"/>
                        </a:spcAft>
                        <a:buClrTx/>
                        <a:buSzTx/>
                        <a:buFontTx/>
                        <a:buNone/>
                        <a:tabLst/>
                      </a:pPr>
                      <a:r>
                        <a:rPr kumimoji="0" lang="de-DE" altLang="de-DE" sz="600" b="0" i="0" u="none" strike="noStrike" cap="none" normalizeH="0" baseline="0">
                          <a:ln>
                            <a:noFill/>
                          </a:ln>
                          <a:solidFill>
                            <a:srgbClr val="000000"/>
                          </a:solidFill>
                          <a:effectLst/>
                          <a:latin typeface="CorpoS" pitchFamily="2" charset="0"/>
                          <a:ea typeface="ＭＳ Ｐゴシック" panose="020B0600070205080204" pitchFamily="34" charset="-128"/>
                          <a:hlinkClick r:id="rId4"/>
                        </a:rPr>
                        <a:t>https://www.instagram.com/thorstenovergaard/</a:t>
                      </a:r>
                      <a:r>
                        <a:rPr kumimoji="0" lang="de-DE" altLang="de-DE" sz="600" b="0" i="0" u="none" strike="noStrike" cap="none" normalizeH="0" baseline="0">
                          <a:ln>
                            <a:noFill/>
                          </a:ln>
                          <a:solidFill>
                            <a:srgbClr val="000000"/>
                          </a:solidFill>
                          <a:effectLst/>
                          <a:latin typeface="CorpoS" pitchFamily="2" charset="0"/>
                          <a:ea typeface="ＭＳ Ｐゴシック" panose="020B0600070205080204" pitchFamily="34" charset="-128"/>
                        </a:rPr>
                        <a:t> </a:t>
                      </a:r>
                    </a:p>
                    <a:p>
                      <a:pPr marL="0" marR="0" lvl="0" indent="0" algn="l" defTabSz="407988" rtl="0" eaLnBrk="1" fontAlgn="b" latinLnBrk="0" hangingPunct="1">
                        <a:lnSpc>
                          <a:spcPct val="100000"/>
                        </a:lnSpc>
                        <a:spcBef>
                          <a:spcPct val="0"/>
                        </a:spcBef>
                        <a:spcAft>
                          <a:spcPct val="0"/>
                        </a:spcAft>
                        <a:buClrTx/>
                        <a:buSzTx/>
                        <a:buFontTx/>
                        <a:buNone/>
                        <a:tabLst/>
                      </a:pPr>
                      <a:r>
                        <a:rPr kumimoji="0" lang="en-US" altLang="de-DE" sz="600" b="0" i="0" u="none" strike="noStrike" cap="none" normalizeH="0" baseline="0">
                          <a:ln>
                            <a:noFill/>
                          </a:ln>
                          <a:solidFill>
                            <a:srgbClr val="000000"/>
                          </a:solidFill>
                          <a:effectLst/>
                          <a:latin typeface="CorpoS" pitchFamily="2" charset="0"/>
                          <a:ea typeface="ＭＳ Ｐゴシック" panose="020B0600070205080204" pitchFamily="34" charset="-128"/>
                        </a:rPr>
                        <a:t>also admin of FB groups</a:t>
                      </a:r>
                    </a:p>
                    <a:p>
                      <a:pPr marL="0" marR="0" lvl="0" indent="0" algn="l" defTabSz="407988" rtl="0" eaLnBrk="1" fontAlgn="b" latinLnBrk="0" hangingPunct="1">
                        <a:lnSpc>
                          <a:spcPct val="100000"/>
                        </a:lnSpc>
                        <a:spcBef>
                          <a:spcPct val="0"/>
                        </a:spcBef>
                        <a:spcAft>
                          <a:spcPct val="0"/>
                        </a:spcAft>
                        <a:buClrTx/>
                        <a:buSzTx/>
                        <a:buFontTx/>
                        <a:buNone/>
                        <a:tabLst/>
                      </a:pPr>
                      <a:endParaRPr kumimoji="0" lang="de-DE" altLang="de-DE" sz="600" b="0" i="0" u="none" strike="noStrike" cap="none" normalizeH="0" baseline="0">
                        <a:ln>
                          <a:noFill/>
                        </a:ln>
                        <a:solidFill>
                          <a:schemeClr val="tx1"/>
                        </a:solidFill>
                        <a:effectLst/>
                        <a:latin typeface="CorpoS" pitchFamily="2" charset="0"/>
                        <a:ea typeface="ＭＳ Ｐゴシック" panose="020B0600070205080204" pitchFamily="34" charset="-128"/>
                        <a:cs typeface="Arial" panose="020B0604020202020204" pitchFamily="34" charset="0"/>
                      </a:endParaRPr>
                    </a:p>
                  </a:txBody>
                  <a:tcPr marT="45712" marB="45712" anchor="ctr" horzOverflow="overflow">
                    <a:lnL>
                      <a:noFill/>
                    </a:lnL>
                    <a:lnR>
                      <a:noFill/>
                    </a:lnR>
                    <a:lnT>
                      <a:noFill/>
                    </a:lnT>
                    <a:lnB>
                      <a:noFill/>
                    </a:lnB>
                    <a:lnTlToBr>
                      <a:noFill/>
                    </a:lnTlToBr>
                    <a:lnBlToTr>
                      <a:noFill/>
                    </a:lnBlToTr>
                    <a:noFill/>
                  </a:tcPr>
                </a:tc>
                <a:tc>
                  <a:txBody>
                    <a:bodyPr/>
                    <a:lstStyle>
                      <a:lvl1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1pPr>
                      <a:lvl2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2pPr>
                      <a:lvl3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3pPr>
                      <a:lvl4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4pPr>
                      <a:lvl5pPr defTabSz="40640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5pPr>
                      <a:lvl6pPr marL="20891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6pPr>
                      <a:lvl7pPr marL="25463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7pPr>
                      <a:lvl8pPr marL="30035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8pPr>
                      <a:lvl9pPr marL="34607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9pPr>
                    </a:lstStyle>
                    <a:p>
                      <a:pPr marL="0" marR="0" lvl="0" indent="0" algn="l" defTabSz="406400" rtl="0" eaLnBrk="1" fontAlgn="base" latinLnBrk="0" hangingPunct="1">
                        <a:lnSpc>
                          <a:spcPct val="100000"/>
                        </a:lnSpc>
                        <a:spcBef>
                          <a:spcPct val="0"/>
                        </a:spcBef>
                        <a:spcAft>
                          <a:spcPct val="0"/>
                        </a:spcAft>
                        <a:buClrTx/>
                        <a:buSzTx/>
                        <a:buFontTx/>
                        <a:buNone/>
                        <a:tabLst/>
                      </a:pPr>
                      <a:r>
                        <a:rPr kumimoji="0" lang="de-DE" altLang="de-DE" sz="600" b="0" i="0" u="none" strike="noStrike" cap="none" normalizeH="0" baseline="0">
                          <a:ln>
                            <a:noFill/>
                          </a:ln>
                          <a:solidFill>
                            <a:srgbClr val="000000"/>
                          </a:solidFill>
                          <a:effectLst/>
                          <a:latin typeface="CorpoS" pitchFamily="2" charset="0"/>
                          <a:ea typeface="ＭＳ Ｐゴシック" panose="020B0600070205080204" pitchFamily="34" charset="-128"/>
                        </a:rPr>
                        <a:t>proselytism for Scientology</a:t>
                      </a:r>
                      <a:endParaRPr kumimoji="0" lang="de-DE" altLang="de-DE" sz="600" b="0" i="0" u="none" strike="noStrike" cap="none" normalizeH="0" baseline="0">
                        <a:ln>
                          <a:noFill/>
                        </a:ln>
                        <a:solidFill>
                          <a:schemeClr val="tx1"/>
                        </a:solidFill>
                        <a:effectLst/>
                        <a:latin typeface="CorpoS" pitchFamily="2" charset="0"/>
                        <a:ea typeface="ＭＳ Ｐゴシック" panose="020B0600070205080204" pitchFamily="34" charset="-128"/>
                        <a:cs typeface="Arial" panose="020B0604020202020204" pitchFamily="34" charset="0"/>
                      </a:endParaRPr>
                    </a:p>
                  </a:txBody>
                  <a:tcPr marT="45712" marB="4571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226969">
                <a:tc>
                  <a:txBody>
                    <a:bodyPr/>
                    <a:lstStyle>
                      <a:lvl1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1pPr>
                      <a:lvl2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2pPr>
                      <a:lvl3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3pPr>
                      <a:lvl4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4pPr>
                      <a:lvl5pPr defTabSz="40640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5pPr>
                      <a:lvl6pPr marL="20891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6pPr>
                      <a:lvl7pPr marL="25463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7pPr>
                      <a:lvl8pPr marL="30035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8pPr>
                      <a:lvl9pPr marL="34607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9pPr>
                    </a:lstStyle>
                    <a:p>
                      <a:pPr marL="0" marR="0" lvl="0" indent="0" algn="l" defTabSz="406400" rtl="0" eaLnBrk="1" fontAlgn="base" latinLnBrk="0" hangingPunct="1">
                        <a:lnSpc>
                          <a:spcPct val="100000"/>
                        </a:lnSpc>
                        <a:spcBef>
                          <a:spcPct val="0"/>
                        </a:spcBef>
                        <a:spcAft>
                          <a:spcPct val="0"/>
                        </a:spcAft>
                        <a:buClrTx/>
                        <a:buSzTx/>
                        <a:buFontTx/>
                        <a:buNone/>
                        <a:tabLst/>
                      </a:pPr>
                      <a:r>
                        <a:rPr kumimoji="0" lang="de-DE" altLang="de-DE" sz="600" b="0" i="0" u="none" strike="noStrike" cap="none" normalizeH="0" baseline="0">
                          <a:ln>
                            <a:noFill/>
                          </a:ln>
                          <a:solidFill>
                            <a:srgbClr val="000000"/>
                          </a:solidFill>
                          <a:effectLst/>
                          <a:latin typeface="CorpoS" pitchFamily="2" charset="0"/>
                          <a:ea typeface="ＭＳ Ｐゴシック" panose="020B0600070205080204" pitchFamily="34" charset="-128"/>
                        </a:rPr>
                        <a:t>Brigit Kripner</a:t>
                      </a:r>
                    </a:p>
                  </a:txBody>
                  <a:tcPr marT="45712" marB="45712" anchor="ctr" horzOverflow="overflow">
                    <a:lnL>
                      <a:noFill/>
                    </a:lnL>
                    <a:lnR>
                      <a:noFill/>
                    </a:lnR>
                    <a:lnT>
                      <a:noFill/>
                    </a:lnT>
                    <a:lnB>
                      <a:noFill/>
                    </a:lnB>
                    <a:lnTlToBr>
                      <a:noFill/>
                    </a:lnTlToBr>
                    <a:lnBlToTr>
                      <a:noFill/>
                    </a:lnBlToTr>
                    <a:noFill/>
                  </a:tcPr>
                </a:tc>
                <a:tc>
                  <a:txBody>
                    <a:bodyPr/>
                    <a:lstStyle>
                      <a:lvl1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1pPr>
                      <a:lvl2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2pPr>
                      <a:lvl3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3pPr>
                      <a:lvl4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4pPr>
                      <a:lvl5pPr defTabSz="40640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5pPr>
                      <a:lvl6pPr marL="20891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6pPr>
                      <a:lvl7pPr marL="25463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7pPr>
                      <a:lvl8pPr marL="30035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8pPr>
                      <a:lvl9pPr marL="34607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9pPr>
                    </a:lstStyle>
                    <a:p>
                      <a:pPr marL="0" marR="0" lvl="0" indent="0" algn="l" defTabSz="406400" rtl="0" eaLnBrk="1" fontAlgn="b" latinLnBrk="0" hangingPunct="1">
                        <a:lnSpc>
                          <a:spcPct val="100000"/>
                        </a:lnSpc>
                        <a:spcBef>
                          <a:spcPct val="0"/>
                        </a:spcBef>
                        <a:spcAft>
                          <a:spcPct val="0"/>
                        </a:spcAft>
                        <a:buClrTx/>
                        <a:buSzTx/>
                        <a:buFontTx/>
                        <a:buNone/>
                        <a:tabLst/>
                      </a:pPr>
                      <a:r>
                        <a:rPr kumimoji="0" lang="de-DE" altLang="de-DE" sz="600" b="0" i="0" u="none" strike="noStrike" cap="none" normalizeH="0" baseline="0">
                          <a:ln>
                            <a:noFill/>
                          </a:ln>
                          <a:solidFill>
                            <a:srgbClr val="000000"/>
                          </a:solidFill>
                          <a:effectLst/>
                          <a:latin typeface="CorpoS" pitchFamily="2" charset="0"/>
                          <a:ea typeface="ＭＳ Ｐゴシック" panose="020B0600070205080204" pitchFamily="34" charset="-128"/>
                          <a:hlinkClick r:id="rId5"/>
                        </a:rPr>
                        <a:t>https://www.facebook.com/birgit.krippner</a:t>
                      </a:r>
                      <a:r>
                        <a:rPr kumimoji="0" lang="de-DE" altLang="de-DE" sz="600" b="0" i="0" u="none" strike="noStrike" cap="none" normalizeH="0" baseline="0">
                          <a:ln>
                            <a:noFill/>
                          </a:ln>
                          <a:solidFill>
                            <a:srgbClr val="000000"/>
                          </a:solidFill>
                          <a:effectLst/>
                          <a:latin typeface="CorpoS" pitchFamily="2" charset="0"/>
                          <a:ea typeface="ＭＳ Ｐゴシック" panose="020B0600070205080204" pitchFamily="34" charset="-128"/>
                        </a:rPr>
                        <a:t> </a:t>
                      </a:r>
                      <a:endParaRPr kumimoji="0" lang="de-DE" altLang="de-DE" sz="600" b="0" i="0" u="none" strike="noStrike" cap="none" normalizeH="0" baseline="0">
                        <a:ln>
                          <a:noFill/>
                        </a:ln>
                        <a:solidFill>
                          <a:schemeClr val="tx1"/>
                        </a:solidFill>
                        <a:effectLst/>
                        <a:latin typeface="CorpoS" pitchFamily="2" charset="0"/>
                        <a:ea typeface="ＭＳ Ｐゴシック" panose="020B0600070205080204" pitchFamily="34" charset="-128"/>
                        <a:cs typeface="Arial" panose="020B0604020202020204" pitchFamily="34" charset="0"/>
                      </a:endParaRPr>
                    </a:p>
                  </a:txBody>
                  <a:tcPr marT="45712" marB="45712" anchor="ctr" horzOverflow="overflow">
                    <a:lnL>
                      <a:noFill/>
                    </a:lnL>
                    <a:lnR>
                      <a:noFill/>
                    </a:lnR>
                    <a:lnT>
                      <a:noFill/>
                    </a:lnT>
                    <a:lnB>
                      <a:noFill/>
                    </a:lnB>
                    <a:lnTlToBr>
                      <a:noFill/>
                    </a:lnTlToBr>
                    <a:lnBlToTr>
                      <a:noFill/>
                    </a:lnBlToTr>
                    <a:noFill/>
                  </a:tcPr>
                </a:tc>
                <a:tc>
                  <a:txBody>
                    <a:bodyPr/>
                    <a:lstStyle>
                      <a:lvl1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1pPr>
                      <a:lvl2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2pPr>
                      <a:lvl3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3pPr>
                      <a:lvl4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4pPr>
                      <a:lvl5pPr defTabSz="40640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5pPr>
                      <a:lvl6pPr marL="20891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6pPr>
                      <a:lvl7pPr marL="25463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7pPr>
                      <a:lvl8pPr marL="30035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8pPr>
                      <a:lvl9pPr marL="34607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9pPr>
                    </a:lstStyle>
                    <a:p>
                      <a:pPr marL="0" marR="0" lvl="0" indent="0" algn="l" defTabSz="406400" rtl="0" eaLnBrk="1" fontAlgn="base" latinLnBrk="0" hangingPunct="1">
                        <a:lnSpc>
                          <a:spcPct val="100000"/>
                        </a:lnSpc>
                        <a:spcBef>
                          <a:spcPct val="0"/>
                        </a:spcBef>
                        <a:spcAft>
                          <a:spcPct val="0"/>
                        </a:spcAft>
                        <a:buClrTx/>
                        <a:buSzTx/>
                        <a:buFontTx/>
                        <a:buNone/>
                        <a:tabLst/>
                      </a:pPr>
                      <a:r>
                        <a:rPr kumimoji="0" lang="de-DE" altLang="de-DE" sz="600" b="0" i="0" u="none" strike="noStrike" cap="none" normalizeH="0" baseline="0">
                          <a:ln>
                            <a:noFill/>
                          </a:ln>
                          <a:solidFill>
                            <a:srgbClr val="000000"/>
                          </a:solidFill>
                          <a:effectLst/>
                          <a:latin typeface="CorpoS" pitchFamily="2" charset="0"/>
                          <a:ea typeface="ＭＳ Ｐゴシック" panose="020B0600070205080204" pitchFamily="34" charset="-128"/>
                        </a:rPr>
                        <a:t>scientology/ see Overgaard</a:t>
                      </a:r>
                      <a:endParaRPr kumimoji="0" lang="de-DE" altLang="de-DE" sz="600" b="0" i="0" u="none" strike="noStrike" cap="none" normalizeH="0" baseline="0">
                        <a:ln>
                          <a:noFill/>
                        </a:ln>
                        <a:solidFill>
                          <a:schemeClr val="tx1"/>
                        </a:solidFill>
                        <a:effectLst/>
                        <a:latin typeface="CorpoS" pitchFamily="2" charset="0"/>
                        <a:ea typeface="ＭＳ Ｐゴシック" panose="020B0600070205080204" pitchFamily="34" charset="-128"/>
                        <a:cs typeface="Arial" panose="020B0604020202020204" pitchFamily="34" charset="0"/>
                      </a:endParaRPr>
                    </a:p>
                  </a:txBody>
                  <a:tcPr marT="45712" marB="4571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274302">
                <a:tc>
                  <a:txBody>
                    <a:bodyPr/>
                    <a:lstStyle>
                      <a:lvl1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1pPr>
                      <a:lvl2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2pPr>
                      <a:lvl3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3pPr>
                      <a:lvl4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4pPr>
                      <a:lvl5pPr defTabSz="40640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5pPr>
                      <a:lvl6pPr marL="20891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6pPr>
                      <a:lvl7pPr marL="25463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7pPr>
                      <a:lvl8pPr marL="30035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8pPr>
                      <a:lvl9pPr marL="34607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9pPr>
                    </a:lstStyle>
                    <a:p>
                      <a:pPr marL="0" marR="0" lvl="0" indent="0" algn="l" defTabSz="406400" rtl="0" eaLnBrk="1" fontAlgn="base" latinLnBrk="0" hangingPunct="1">
                        <a:lnSpc>
                          <a:spcPct val="100000"/>
                        </a:lnSpc>
                        <a:spcBef>
                          <a:spcPct val="0"/>
                        </a:spcBef>
                        <a:spcAft>
                          <a:spcPct val="0"/>
                        </a:spcAft>
                        <a:buClrTx/>
                        <a:buSzTx/>
                        <a:buFontTx/>
                        <a:buNone/>
                        <a:tabLst/>
                      </a:pPr>
                      <a:r>
                        <a:rPr kumimoji="0" lang="de-DE" altLang="de-DE" sz="600" b="0" i="0" u="none" strike="noStrike" cap="none" normalizeH="0" baseline="0">
                          <a:ln>
                            <a:noFill/>
                          </a:ln>
                          <a:solidFill>
                            <a:srgbClr val="000000"/>
                          </a:solidFill>
                          <a:effectLst/>
                          <a:latin typeface="CorpoS" pitchFamily="2" charset="0"/>
                          <a:ea typeface="ＭＳ Ｐゴシック" panose="020B0600070205080204" pitchFamily="34" charset="-128"/>
                        </a:rPr>
                        <a:t>Steve Huff</a:t>
                      </a:r>
                    </a:p>
                  </a:txBody>
                  <a:tcPr marT="45712" marB="45712" anchor="ctr" horzOverflow="overflow">
                    <a:lnL>
                      <a:noFill/>
                    </a:lnL>
                    <a:lnR>
                      <a:noFill/>
                    </a:lnR>
                    <a:lnT>
                      <a:noFill/>
                    </a:lnT>
                    <a:lnB>
                      <a:noFill/>
                    </a:lnB>
                    <a:lnTlToBr>
                      <a:noFill/>
                    </a:lnTlToBr>
                    <a:lnBlToTr>
                      <a:noFill/>
                    </a:lnBlToTr>
                    <a:noFill/>
                  </a:tcPr>
                </a:tc>
                <a:tc>
                  <a:txBody>
                    <a:bodyPr/>
                    <a:lstStyle>
                      <a:lvl1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1pPr>
                      <a:lvl2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2pPr>
                      <a:lvl3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3pPr>
                      <a:lvl4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4pPr>
                      <a:lvl5pPr defTabSz="40640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5pPr>
                      <a:lvl6pPr marL="20891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6pPr>
                      <a:lvl7pPr marL="25463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7pPr>
                      <a:lvl8pPr marL="30035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8pPr>
                      <a:lvl9pPr marL="34607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9pPr>
                    </a:lstStyle>
                    <a:p>
                      <a:pPr marL="0" marR="0" lvl="0" indent="0" algn="l" defTabSz="406400" rtl="0" eaLnBrk="1" fontAlgn="b" latinLnBrk="0" hangingPunct="1">
                        <a:lnSpc>
                          <a:spcPct val="100000"/>
                        </a:lnSpc>
                        <a:spcBef>
                          <a:spcPct val="0"/>
                        </a:spcBef>
                        <a:spcAft>
                          <a:spcPct val="0"/>
                        </a:spcAft>
                        <a:buClrTx/>
                        <a:buSzTx/>
                        <a:buFontTx/>
                        <a:buNone/>
                        <a:tabLst/>
                      </a:pPr>
                      <a:r>
                        <a:rPr kumimoji="0" lang="de-DE" altLang="de-DE" sz="600" b="0" i="0" u="none" strike="noStrike" cap="none" normalizeH="0" baseline="0" dirty="0">
                          <a:ln>
                            <a:noFill/>
                          </a:ln>
                          <a:solidFill>
                            <a:srgbClr val="000000"/>
                          </a:solidFill>
                          <a:effectLst/>
                          <a:latin typeface="CorpoS" pitchFamily="2" charset="0"/>
                          <a:ea typeface="ＭＳ Ｐゴシック" panose="020B0600070205080204" pitchFamily="34" charset="-128"/>
                          <a:hlinkClick r:id="rId6"/>
                        </a:rPr>
                        <a:t>https://www.facebook.com/stevehuffphoto/</a:t>
                      </a:r>
                      <a:endParaRPr kumimoji="0" lang="de-DE" altLang="de-DE" sz="600" b="0" i="0" u="none" strike="noStrike" cap="none" normalizeH="0" baseline="0" dirty="0">
                        <a:ln>
                          <a:noFill/>
                        </a:ln>
                        <a:solidFill>
                          <a:srgbClr val="000000"/>
                        </a:solidFill>
                        <a:effectLst/>
                        <a:latin typeface="CorpoS" pitchFamily="2" charset="0"/>
                        <a:ea typeface="ＭＳ Ｐゴシック" panose="020B0600070205080204" pitchFamily="34" charset="-128"/>
                      </a:endParaRPr>
                    </a:p>
                    <a:p>
                      <a:pPr marL="0" marR="0" lvl="0" indent="0" algn="l" defTabSz="406400" rtl="0" eaLnBrk="1" fontAlgn="b" latinLnBrk="0" hangingPunct="1">
                        <a:lnSpc>
                          <a:spcPct val="100000"/>
                        </a:lnSpc>
                        <a:spcBef>
                          <a:spcPct val="0"/>
                        </a:spcBef>
                        <a:spcAft>
                          <a:spcPct val="0"/>
                        </a:spcAft>
                        <a:buClrTx/>
                        <a:buSzTx/>
                        <a:buFontTx/>
                        <a:buNone/>
                        <a:tabLst/>
                      </a:pPr>
                      <a:r>
                        <a:rPr kumimoji="0" lang="de-DE" altLang="de-DE" sz="600" b="0" i="0" u="none" strike="noStrike" cap="none" normalizeH="0" baseline="0" dirty="0">
                          <a:ln>
                            <a:noFill/>
                          </a:ln>
                          <a:solidFill>
                            <a:srgbClr val="000000"/>
                          </a:solidFill>
                          <a:effectLst/>
                          <a:latin typeface="CorpoS" pitchFamily="2" charset="0"/>
                          <a:ea typeface="ＭＳ Ｐゴシック" panose="020B0600070205080204" pitchFamily="34" charset="-128"/>
                          <a:hlinkClick r:id="rId7"/>
                        </a:rPr>
                        <a:t>https://twitter.com/stevehuffphotos</a:t>
                      </a:r>
                      <a:r>
                        <a:rPr kumimoji="0" lang="de-DE" altLang="de-DE" sz="600" b="0" i="0" u="none" strike="noStrike" cap="none" normalizeH="0" baseline="0" dirty="0">
                          <a:ln>
                            <a:noFill/>
                          </a:ln>
                          <a:solidFill>
                            <a:srgbClr val="000000"/>
                          </a:solidFill>
                          <a:effectLst/>
                          <a:latin typeface="CorpoS" pitchFamily="2" charset="0"/>
                          <a:ea typeface="ＭＳ Ｐゴシック" panose="020B0600070205080204" pitchFamily="34" charset="-128"/>
                        </a:rPr>
                        <a:t> </a:t>
                      </a:r>
                      <a:endParaRPr kumimoji="0" lang="de-DE" altLang="de-DE" sz="600" b="0" i="0" u="none" strike="noStrike" cap="none" normalizeH="0" baseline="0" dirty="0">
                        <a:ln>
                          <a:noFill/>
                        </a:ln>
                        <a:solidFill>
                          <a:schemeClr val="tx1"/>
                        </a:solidFill>
                        <a:effectLst/>
                        <a:latin typeface="CorpoS" pitchFamily="2" charset="0"/>
                        <a:ea typeface="ＭＳ Ｐゴシック" panose="020B0600070205080204" pitchFamily="34" charset="-128"/>
                        <a:cs typeface="Arial" panose="020B0604020202020204" pitchFamily="34" charset="0"/>
                      </a:endParaRPr>
                    </a:p>
                  </a:txBody>
                  <a:tcPr marT="45712" marB="45712" anchor="ctr" horzOverflow="overflow">
                    <a:lnL>
                      <a:noFill/>
                    </a:lnL>
                    <a:lnR>
                      <a:noFill/>
                    </a:lnR>
                    <a:lnT>
                      <a:noFill/>
                    </a:lnT>
                    <a:lnB>
                      <a:noFill/>
                    </a:lnB>
                    <a:lnTlToBr>
                      <a:noFill/>
                    </a:lnTlToBr>
                    <a:lnBlToTr>
                      <a:noFill/>
                    </a:lnBlToTr>
                    <a:noFill/>
                  </a:tcPr>
                </a:tc>
                <a:tc>
                  <a:txBody>
                    <a:bodyPr/>
                    <a:lstStyle>
                      <a:lvl1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1pPr>
                      <a:lvl2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2pPr>
                      <a:lvl3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3pPr>
                      <a:lvl4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4pPr>
                      <a:lvl5pPr defTabSz="40640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5pPr>
                      <a:lvl6pPr marL="20891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6pPr>
                      <a:lvl7pPr marL="25463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7pPr>
                      <a:lvl8pPr marL="30035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8pPr>
                      <a:lvl9pPr marL="34607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9pPr>
                    </a:lstStyle>
                    <a:p>
                      <a:pPr marL="0" marR="0" lvl="0" indent="0" algn="l" defTabSz="406400" rtl="0" eaLnBrk="1" fontAlgn="base" latinLnBrk="0" hangingPunct="1">
                        <a:lnSpc>
                          <a:spcPct val="100000"/>
                        </a:lnSpc>
                        <a:spcBef>
                          <a:spcPct val="0"/>
                        </a:spcBef>
                        <a:spcAft>
                          <a:spcPct val="0"/>
                        </a:spcAft>
                        <a:buClrTx/>
                        <a:buSzTx/>
                        <a:buFontTx/>
                        <a:buNone/>
                        <a:tabLst/>
                      </a:pPr>
                      <a:r>
                        <a:rPr kumimoji="0" lang="de-DE" altLang="de-DE" sz="600" b="0" i="0" u="none" strike="noStrike" cap="none" normalizeH="0" baseline="0">
                          <a:ln>
                            <a:noFill/>
                          </a:ln>
                          <a:solidFill>
                            <a:srgbClr val="000000"/>
                          </a:solidFill>
                          <a:effectLst/>
                          <a:latin typeface="CorpoS" pitchFamily="2" charset="0"/>
                          <a:ea typeface="ＭＳ Ｐゴシック" panose="020B0600070205080204" pitchFamily="34" charset="-128"/>
                        </a:rPr>
                        <a:t>http://huffparanormal.com/about-me/</a:t>
                      </a:r>
                    </a:p>
                    <a:p>
                      <a:pPr marL="0" marR="0" lvl="0" indent="0" algn="l" defTabSz="406400" rtl="0" eaLnBrk="1" fontAlgn="base" latinLnBrk="0" hangingPunct="1">
                        <a:lnSpc>
                          <a:spcPct val="100000"/>
                        </a:lnSpc>
                        <a:spcBef>
                          <a:spcPct val="0"/>
                        </a:spcBef>
                        <a:spcAft>
                          <a:spcPct val="0"/>
                        </a:spcAft>
                        <a:buClrTx/>
                        <a:buSzTx/>
                        <a:buFontTx/>
                        <a:buNone/>
                        <a:tabLst/>
                      </a:pPr>
                      <a:r>
                        <a:rPr kumimoji="0" lang="en-US" altLang="de-DE" sz="600" b="0" i="0" u="none" strike="noStrike" cap="none" normalizeH="0" baseline="0">
                          <a:ln>
                            <a:noFill/>
                          </a:ln>
                          <a:solidFill>
                            <a:srgbClr val="000000"/>
                          </a:solidFill>
                          <a:effectLst/>
                          <a:latin typeface="CorpoS" pitchFamily="2" charset="0"/>
                          <a:ea typeface="ＭＳ Ｐゴシック" panose="020B0600070205080204" pitchFamily="34" charset="-128"/>
                        </a:rPr>
                        <a:t>not only interested in photo. Sell "gosthunting" apps</a:t>
                      </a:r>
                      <a:endParaRPr kumimoji="0" lang="en-US" altLang="de-DE" sz="600" b="0" i="0" u="none" strike="noStrike" cap="none" normalizeH="0" baseline="0">
                        <a:ln>
                          <a:noFill/>
                        </a:ln>
                        <a:solidFill>
                          <a:schemeClr val="tx1"/>
                        </a:solidFill>
                        <a:effectLst/>
                        <a:latin typeface="CorpoS" pitchFamily="2" charset="0"/>
                        <a:ea typeface="ＭＳ Ｐゴシック" panose="020B0600070205080204" pitchFamily="34" charset="-128"/>
                        <a:cs typeface="Arial" panose="020B0604020202020204" pitchFamily="34" charset="0"/>
                      </a:endParaRPr>
                    </a:p>
                  </a:txBody>
                  <a:tcPr marT="45712" marB="4571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274302">
                <a:tc>
                  <a:txBody>
                    <a:bodyPr/>
                    <a:lstStyle>
                      <a:lvl1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1pPr>
                      <a:lvl2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2pPr>
                      <a:lvl3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3pPr>
                      <a:lvl4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4pPr>
                      <a:lvl5pPr defTabSz="40640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5pPr>
                      <a:lvl6pPr marL="20891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6pPr>
                      <a:lvl7pPr marL="25463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7pPr>
                      <a:lvl8pPr marL="30035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8pPr>
                      <a:lvl9pPr marL="34607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9pPr>
                    </a:lstStyle>
                    <a:p>
                      <a:pPr marL="0" marR="0" lvl="0" indent="0" algn="l" defTabSz="406400" rtl="0" eaLnBrk="1" fontAlgn="base" latinLnBrk="0" hangingPunct="1">
                        <a:lnSpc>
                          <a:spcPct val="100000"/>
                        </a:lnSpc>
                        <a:spcBef>
                          <a:spcPct val="0"/>
                        </a:spcBef>
                        <a:spcAft>
                          <a:spcPct val="0"/>
                        </a:spcAft>
                        <a:buClrTx/>
                        <a:buSzTx/>
                        <a:buFontTx/>
                        <a:buNone/>
                        <a:tabLst/>
                      </a:pPr>
                      <a:r>
                        <a:rPr kumimoji="0" lang="de-DE" altLang="de-DE" sz="600" b="0" i="0" u="none" strike="noStrike" cap="none" normalizeH="0" baseline="0">
                          <a:ln>
                            <a:noFill/>
                          </a:ln>
                          <a:solidFill>
                            <a:srgbClr val="000000"/>
                          </a:solidFill>
                          <a:effectLst/>
                          <a:latin typeface="CorpoS" pitchFamily="2" charset="0"/>
                          <a:ea typeface="ＭＳ Ｐゴシック" panose="020B0600070205080204" pitchFamily="34" charset="-128"/>
                        </a:rPr>
                        <a:t>Alessio Coghe</a:t>
                      </a:r>
                      <a:endParaRPr kumimoji="0" lang="de-DE" altLang="de-DE" sz="600" b="0" i="0" u="none" strike="noStrike" cap="none" normalizeH="0" baseline="0">
                        <a:ln>
                          <a:noFill/>
                        </a:ln>
                        <a:solidFill>
                          <a:schemeClr val="tx1"/>
                        </a:solidFill>
                        <a:effectLst/>
                        <a:latin typeface="CorpoS" pitchFamily="2" charset="0"/>
                        <a:ea typeface="ＭＳ Ｐゴシック" panose="020B0600070205080204" pitchFamily="34" charset="-128"/>
                        <a:cs typeface="Arial" panose="020B0604020202020204" pitchFamily="34" charset="0"/>
                      </a:endParaRPr>
                    </a:p>
                  </a:txBody>
                  <a:tcPr marT="45712" marB="45712" anchor="ctr" horzOverflow="overflow">
                    <a:lnL>
                      <a:noFill/>
                    </a:lnL>
                    <a:lnR>
                      <a:noFill/>
                    </a:lnR>
                    <a:lnT>
                      <a:noFill/>
                    </a:lnT>
                    <a:lnB>
                      <a:noFill/>
                    </a:lnB>
                    <a:lnTlToBr>
                      <a:noFill/>
                    </a:lnTlToBr>
                    <a:lnBlToTr>
                      <a:noFill/>
                    </a:lnBlToTr>
                    <a:noFill/>
                  </a:tcPr>
                </a:tc>
                <a:tc>
                  <a:txBody>
                    <a:bodyPr/>
                    <a:lstStyle>
                      <a:lvl1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1pPr>
                      <a:lvl2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2pPr>
                      <a:lvl3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3pPr>
                      <a:lvl4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4pPr>
                      <a:lvl5pPr defTabSz="40640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5pPr>
                      <a:lvl6pPr marL="20891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6pPr>
                      <a:lvl7pPr marL="25463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7pPr>
                      <a:lvl8pPr marL="30035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8pPr>
                      <a:lvl9pPr marL="34607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9pPr>
                    </a:lstStyle>
                    <a:p>
                      <a:pPr marL="0" marR="0" lvl="0" indent="0" algn="l" defTabSz="406400" rtl="0" eaLnBrk="1" fontAlgn="b" latinLnBrk="0" hangingPunct="1">
                        <a:lnSpc>
                          <a:spcPct val="100000"/>
                        </a:lnSpc>
                        <a:spcBef>
                          <a:spcPct val="0"/>
                        </a:spcBef>
                        <a:spcAft>
                          <a:spcPct val="0"/>
                        </a:spcAft>
                        <a:buClrTx/>
                        <a:buSzTx/>
                        <a:buFontTx/>
                        <a:buNone/>
                        <a:tabLst/>
                      </a:pPr>
                      <a:r>
                        <a:rPr kumimoji="0" lang="de-DE" altLang="de-DE" sz="600" b="0" i="0" u="none" strike="noStrike" cap="none" normalizeH="0" baseline="0">
                          <a:ln>
                            <a:noFill/>
                          </a:ln>
                          <a:solidFill>
                            <a:srgbClr val="000000"/>
                          </a:solidFill>
                          <a:effectLst/>
                          <a:latin typeface="CorpoS" pitchFamily="2" charset="0"/>
                          <a:ea typeface="ＭＳ Ｐゴシック" panose="020B0600070205080204" pitchFamily="34" charset="-128"/>
                          <a:hlinkClick r:id="rId8"/>
                        </a:rPr>
                        <a:t>https://www.facebook.com/ALEXCOGHE/</a:t>
                      </a:r>
                      <a:r>
                        <a:rPr kumimoji="0" lang="de-DE" altLang="de-DE" sz="600" b="0" i="0" u="none" strike="noStrike" cap="none" normalizeH="0" baseline="0">
                          <a:ln>
                            <a:noFill/>
                          </a:ln>
                          <a:solidFill>
                            <a:srgbClr val="000000"/>
                          </a:solidFill>
                          <a:effectLst/>
                          <a:latin typeface="CorpoS" pitchFamily="2" charset="0"/>
                          <a:ea typeface="ＭＳ Ｐゴシック" panose="020B0600070205080204" pitchFamily="34" charset="-128"/>
                        </a:rPr>
                        <a:t> </a:t>
                      </a:r>
                    </a:p>
                    <a:p>
                      <a:pPr marL="0" marR="0" lvl="0" indent="0" algn="l" defTabSz="406400" rtl="0" eaLnBrk="1" fontAlgn="b" latinLnBrk="0" hangingPunct="1">
                        <a:lnSpc>
                          <a:spcPct val="100000"/>
                        </a:lnSpc>
                        <a:spcBef>
                          <a:spcPct val="0"/>
                        </a:spcBef>
                        <a:spcAft>
                          <a:spcPct val="0"/>
                        </a:spcAft>
                        <a:buClrTx/>
                        <a:buSzTx/>
                        <a:buFontTx/>
                        <a:buNone/>
                        <a:tabLst/>
                      </a:pPr>
                      <a:r>
                        <a:rPr kumimoji="0" lang="de-DE" altLang="de-DE" sz="600" b="0" i="0" u="none" strike="noStrike" cap="none" normalizeH="0" baseline="0">
                          <a:ln>
                            <a:noFill/>
                          </a:ln>
                          <a:solidFill>
                            <a:srgbClr val="000000"/>
                          </a:solidFill>
                          <a:effectLst/>
                          <a:latin typeface="CorpoS" pitchFamily="2" charset="0"/>
                          <a:ea typeface="ＭＳ Ｐゴシック" panose="020B0600070205080204" pitchFamily="34" charset="-128"/>
                          <a:hlinkClick r:id="rId9"/>
                        </a:rPr>
                        <a:t>https://www.facebook.com/mexicanamagazine/</a:t>
                      </a:r>
                      <a:r>
                        <a:rPr kumimoji="0" lang="de-DE" altLang="de-DE" sz="600" b="0" i="0" u="none" strike="noStrike" cap="none" normalizeH="0" baseline="0">
                          <a:ln>
                            <a:noFill/>
                          </a:ln>
                          <a:solidFill>
                            <a:srgbClr val="000000"/>
                          </a:solidFill>
                          <a:effectLst/>
                          <a:latin typeface="CorpoS" pitchFamily="2" charset="0"/>
                          <a:ea typeface="ＭＳ Ｐゴシック" panose="020B0600070205080204" pitchFamily="34" charset="-128"/>
                        </a:rPr>
                        <a:t> </a:t>
                      </a:r>
                      <a:endParaRPr kumimoji="0" lang="de-DE" altLang="de-DE" sz="600" b="0" i="0" u="none" strike="noStrike" cap="none" normalizeH="0" baseline="0">
                        <a:ln>
                          <a:noFill/>
                        </a:ln>
                        <a:solidFill>
                          <a:schemeClr val="tx1"/>
                        </a:solidFill>
                        <a:effectLst/>
                        <a:latin typeface="CorpoS" pitchFamily="2" charset="0"/>
                        <a:ea typeface="ＭＳ Ｐゴシック" panose="020B0600070205080204" pitchFamily="34" charset="-128"/>
                        <a:cs typeface="Arial" panose="020B0604020202020204" pitchFamily="34" charset="0"/>
                      </a:endParaRPr>
                    </a:p>
                  </a:txBody>
                  <a:tcPr marT="45712" marB="45712" anchor="ctr" horzOverflow="overflow">
                    <a:lnL>
                      <a:noFill/>
                    </a:lnL>
                    <a:lnR>
                      <a:noFill/>
                    </a:lnR>
                    <a:lnT>
                      <a:noFill/>
                    </a:lnT>
                    <a:lnB>
                      <a:noFill/>
                    </a:lnB>
                    <a:lnTlToBr>
                      <a:noFill/>
                    </a:lnTlToBr>
                    <a:lnBlToTr>
                      <a:noFill/>
                    </a:lnBlToTr>
                    <a:noFill/>
                  </a:tcPr>
                </a:tc>
                <a:tc>
                  <a:txBody>
                    <a:bodyPr/>
                    <a:lstStyle>
                      <a:lvl1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1pPr>
                      <a:lvl2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2pPr>
                      <a:lvl3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3pPr>
                      <a:lvl4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4pPr>
                      <a:lvl5pPr defTabSz="40640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5pPr>
                      <a:lvl6pPr marL="20891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6pPr>
                      <a:lvl7pPr marL="25463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7pPr>
                      <a:lvl8pPr marL="30035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8pPr>
                      <a:lvl9pPr marL="34607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9pPr>
                    </a:lstStyle>
                    <a:p>
                      <a:pPr marL="0" marR="0" lvl="0" indent="0" algn="l" defTabSz="406400" rtl="0" eaLnBrk="1" fontAlgn="base" latinLnBrk="0" hangingPunct="1">
                        <a:lnSpc>
                          <a:spcPct val="100000"/>
                        </a:lnSpc>
                        <a:spcBef>
                          <a:spcPct val="0"/>
                        </a:spcBef>
                        <a:spcAft>
                          <a:spcPct val="0"/>
                        </a:spcAft>
                        <a:buClrTx/>
                        <a:buSzTx/>
                        <a:buFontTx/>
                        <a:buNone/>
                        <a:tabLst/>
                      </a:pPr>
                      <a:r>
                        <a:rPr kumimoji="0" lang="en-US" altLang="de-DE" sz="600" b="0" i="0" u="none" strike="noStrike" cap="none" normalizeH="0" baseline="0">
                          <a:ln>
                            <a:noFill/>
                          </a:ln>
                          <a:solidFill>
                            <a:srgbClr val="000000"/>
                          </a:solidFill>
                          <a:effectLst/>
                          <a:latin typeface="CorpoS" pitchFamily="2" charset="0"/>
                          <a:ea typeface="ＭＳ Ｐゴシック" panose="020B0600070205080204" pitchFamily="34" charset="-128"/>
                        </a:rPr>
                        <a:t>we have worked with him in the past,</a:t>
                      </a:r>
                    </a:p>
                    <a:p>
                      <a:pPr marL="0" marR="0" lvl="0" indent="0" algn="l" defTabSz="406400" rtl="0" eaLnBrk="1" fontAlgn="base" latinLnBrk="0" hangingPunct="1">
                        <a:lnSpc>
                          <a:spcPct val="100000"/>
                        </a:lnSpc>
                        <a:spcBef>
                          <a:spcPct val="0"/>
                        </a:spcBef>
                        <a:spcAft>
                          <a:spcPct val="0"/>
                        </a:spcAft>
                        <a:buClrTx/>
                        <a:buSzTx/>
                        <a:buFontTx/>
                        <a:buNone/>
                        <a:tabLst/>
                      </a:pPr>
                      <a:r>
                        <a:rPr kumimoji="0" lang="en-US" altLang="de-DE" sz="600" b="0" i="0" u="none" strike="noStrike" cap="none" normalizeH="0" baseline="0">
                          <a:ln>
                            <a:noFill/>
                          </a:ln>
                          <a:solidFill>
                            <a:srgbClr val="000000"/>
                          </a:solidFill>
                          <a:effectLst/>
                          <a:latin typeface="CorpoS" pitchFamily="2" charset="0"/>
                          <a:ea typeface="ＭＳ Ｐゴシック" panose="020B0600070205080204" pitchFamily="34" charset="-128"/>
                        </a:rPr>
                        <a:t>tried to blackmail us in order to get free products</a:t>
                      </a:r>
                    </a:p>
                  </a:txBody>
                  <a:tcPr marT="45712" marB="4571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274302">
                <a:tc>
                  <a:txBody>
                    <a:bodyPr/>
                    <a:lstStyle>
                      <a:lvl1pPr defTabSz="407988">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1pPr>
                      <a:lvl2pPr defTabSz="407988">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2pPr>
                      <a:lvl3pPr defTabSz="407988">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3pPr>
                      <a:lvl4pPr defTabSz="407988">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4pPr>
                      <a:lvl5pPr defTabSz="407988">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5pPr>
                      <a:lvl6pPr marL="2089150" indent="196850" defTabSz="407988"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6pPr>
                      <a:lvl7pPr marL="2546350" indent="196850" defTabSz="407988"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7pPr>
                      <a:lvl8pPr marL="3003550" indent="196850" defTabSz="407988"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8pPr>
                      <a:lvl9pPr marL="3460750" indent="196850" defTabSz="407988"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9pPr>
                    </a:lstStyle>
                    <a:p>
                      <a:pPr marL="0" marR="0" lvl="0" indent="0" algn="l" defTabSz="407988" rtl="0" eaLnBrk="1" fontAlgn="base" latinLnBrk="0" hangingPunct="1">
                        <a:lnSpc>
                          <a:spcPct val="100000"/>
                        </a:lnSpc>
                        <a:spcBef>
                          <a:spcPct val="0"/>
                        </a:spcBef>
                        <a:spcAft>
                          <a:spcPct val="0"/>
                        </a:spcAft>
                        <a:buClrTx/>
                        <a:buSzTx/>
                        <a:buFontTx/>
                        <a:buNone/>
                        <a:tabLst/>
                      </a:pPr>
                      <a:r>
                        <a:rPr kumimoji="0" lang="de-DE" altLang="de-DE" sz="600" b="0" i="0" u="none" strike="noStrike" cap="none" normalizeH="0" baseline="0">
                          <a:ln>
                            <a:noFill/>
                          </a:ln>
                          <a:solidFill>
                            <a:srgbClr val="000000"/>
                          </a:solidFill>
                          <a:effectLst/>
                          <a:latin typeface="CorpoS" pitchFamily="2" charset="0"/>
                          <a:ea typeface="ＭＳ Ｐゴシック" panose="020B0600070205080204" pitchFamily="34" charset="-128"/>
                        </a:rPr>
                        <a:t>Leicarumors</a:t>
                      </a:r>
                      <a:endParaRPr kumimoji="0" lang="de-DE" altLang="de-DE" sz="600" b="0" i="0" u="none" strike="noStrike" cap="none" normalizeH="0" baseline="0">
                        <a:ln>
                          <a:noFill/>
                        </a:ln>
                        <a:solidFill>
                          <a:schemeClr val="tx1"/>
                        </a:solidFill>
                        <a:effectLst/>
                        <a:latin typeface="CorpoS" pitchFamily="2" charset="0"/>
                        <a:ea typeface="ＭＳ Ｐゴシック" panose="020B0600070205080204" pitchFamily="34" charset="-128"/>
                        <a:cs typeface="Arial" panose="020B0604020202020204" pitchFamily="34" charset="0"/>
                      </a:endParaRPr>
                    </a:p>
                  </a:txBody>
                  <a:tcPr marT="45712" marB="45712" anchor="ctr" horzOverflow="overflow">
                    <a:lnL>
                      <a:noFill/>
                    </a:lnL>
                    <a:lnR>
                      <a:noFill/>
                    </a:lnR>
                    <a:lnT>
                      <a:noFill/>
                    </a:lnT>
                    <a:lnB>
                      <a:noFill/>
                    </a:lnB>
                    <a:lnTlToBr>
                      <a:noFill/>
                    </a:lnTlToBr>
                    <a:lnBlToTr>
                      <a:noFill/>
                    </a:lnBlToTr>
                    <a:noFill/>
                  </a:tcPr>
                </a:tc>
                <a:tc>
                  <a:txBody>
                    <a:bodyPr/>
                    <a:lstStyle>
                      <a:lvl1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1pPr>
                      <a:lvl2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2pPr>
                      <a:lvl3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3pPr>
                      <a:lvl4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4pPr>
                      <a:lvl5pPr defTabSz="40640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5pPr>
                      <a:lvl6pPr marL="20891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6pPr>
                      <a:lvl7pPr marL="25463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7pPr>
                      <a:lvl8pPr marL="30035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8pPr>
                      <a:lvl9pPr marL="34607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9pPr>
                    </a:lstStyle>
                    <a:p>
                      <a:pPr marL="0" marR="0" lvl="0" indent="0" algn="l" defTabSz="406400" rtl="0" eaLnBrk="1" fontAlgn="base" latinLnBrk="0" hangingPunct="1">
                        <a:lnSpc>
                          <a:spcPct val="100000"/>
                        </a:lnSpc>
                        <a:spcBef>
                          <a:spcPct val="0"/>
                        </a:spcBef>
                        <a:spcAft>
                          <a:spcPct val="0"/>
                        </a:spcAft>
                        <a:buClrTx/>
                        <a:buSzTx/>
                        <a:buFontTx/>
                        <a:buNone/>
                        <a:tabLst/>
                      </a:pPr>
                      <a:r>
                        <a:rPr kumimoji="0" lang="de-DE" altLang="de-DE" sz="600" b="0" i="0" u="none" strike="noStrike" cap="none" normalizeH="0" baseline="0">
                          <a:ln>
                            <a:noFill/>
                          </a:ln>
                          <a:solidFill>
                            <a:srgbClr val="000000"/>
                          </a:solidFill>
                          <a:effectLst/>
                          <a:latin typeface="CorpoS" pitchFamily="2" charset="0"/>
                          <a:ea typeface="ＭＳ Ｐゴシック" panose="020B0600070205080204" pitchFamily="34" charset="-128"/>
                          <a:hlinkClick r:id="rId10"/>
                        </a:rPr>
                        <a:t>https://www.facebook.com/lrblog</a:t>
                      </a:r>
                      <a:r>
                        <a:rPr kumimoji="0" lang="de-DE" altLang="de-DE" sz="600" b="0" i="0" u="none" strike="noStrike" cap="none" normalizeH="0" baseline="0">
                          <a:ln>
                            <a:noFill/>
                          </a:ln>
                          <a:solidFill>
                            <a:srgbClr val="000000"/>
                          </a:solidFill>
                          <a:effectLst/>
                          <a:latin typeface="CorpoS" pitchFamily="2" charset="0"/>
                          <a:ea typeface="ＭＳ Ｐゴシック" panose="020B0600070205080204" pitchFamily="34" charset="-128"/>
                        </a:rPr>
                        <a:t> </a:t>
                      </a:r>
                    </a:p>
                    <a:p>
                      <a:pPr marL="0" marR="0" lvl="0" indent="0" algn="l" defTabSz="406400" rtl="0" eaLnBrk="1" fontAlgn="base" latinLnBrk="0" hangingPunct="1">
                        <a:lnSpc>
                          <a:spcPct val="100000"/>
                        </a:lnSpc>
                        <a:spcBef>
                          <a:spcPct val="0"/>
                        </a:spcBef>
                        <a:spcAft>
                          <a:spcPct val="0"/>
                        </a:spcAft>
                        <a:buClrTx/>
                        <a:buSzTx/>
                        <a:buFontTx/>
                        <a:buNone/>
                        <a:tabLst/>
                      </a:pPr>
                      <a:r>
                        <a:rPr kumimoji="0" lang="de-DE" altLang="de-DE" sz="600" b="0" i="0" u="none" strike="noStrike" cap="none" normalizeH="0" baseline="0">
                          <a:ln>
                            <a:noFill/>
                          </a:ln>
                          <a:solidFill>
                            <a:srgbClr val="000000"/>
                          </a:solidFill>
                          <a:effectLst/>
                          <a:latin typeface="CorpoS" pitchFamily="2" charset="0"/>
                          <a:ea typeface="ＭＳ Ｐゴシック" panose="020B0600070205080204" pitchFamily="34" charset="-128"/>
                          <a:hlinkClick r:id="rId11"/>
                        </a:rPr>
                        <a:t>https://twitter.com/LeicaRumors</a:t>
                      </a:r>
                      <a:r>
                        <a:rPr kumimoji="0" lang="de-DE" altLang="de-DE" sz="600" b="0" i="0" u="none" strike="noStrike" cap="none" normalizeH="0" baseline="0">
                          <a:ln>
                            <a:noFill/>
                          </a:ln>
                          <a:solidFill>
                            <a:srgbClr val="000000"/>
                          </a:solidFill>
                          <a:effectLst/>
                          <a:latin typeface="CorpoS" pitchFamily="2" charset="0"/>
                          <a:ea typeface="ＭＳ Ｐゴシック" panose="020B0600070205080204" pitchFamily="34" charset="-128"/>
                        </a:rPr>
                        <a:t> </a:t>
                      </a:r>
                      <a:endParaRPr kumimoji="0" lang="de-DE" altLang="de-DE" sz="600" b="0" i="0" u="none" strike="noStrike" cap="none" normalizeH="0" baseline="0">
                        <a:ln>
                          <a:noFill/>
                        </a:ln>
                        <a:solidFill>
                          <a:schemeClr val="tx1"/>
                        </a:solidFill>
                        <a:effectLst/>
                        <a:latin typeface="CorpoS" pitchFamily="2" charset="0"/>
                        <a:ea typeface="ＭＳ Ｐゴシック" panose="020B0600070205080204" pitchFamily="34" charset="-128"/>
                        <a:cs typeface="Arial" panose="020B0604020202020204" pitchFamily="34" charset="0"/>
                      </a:endParaRPr>
                    </a:p>
                  </a:txBody>
                  <a:tcPr marT="45712" marB="45712" anchor="ctr" horzOverflow="overflow">
                    <a:lnL>
                      <a:noFill/>
                    </a:lnL>
                    <a:lnR>
                      <a:noFill/>
                    </a:lnR>
                    <a:lnT>
                      <a:noFill/>
                    </a:lnT>
                    <a:lnB>
                      <a:noFill/>
                    </a:lnB>
                    <a:lnTlToBr>
                      <a:noFill/>
                    </a:lnTlToBr>
                    <a:lnBlToTr>
                      <a:noFill/>
                    </a:lnBlToTr>
                    <a:noFill/>
                  </a:tcPr>
                </a:tc>
                <a:tc>
                  <a:txBody>
                    <a:bodyPr/>
                    <a:lstStyle>
                      <a:lvl1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1pPr>
                      <a:lvl2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2pPr>
                      <a:lvl3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3pPr>
                      <a:lvl4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4pPr>
                      <a:lvl5pPr defTabSz="40640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5pPr>
                      <a:lvl6pPr marL="20891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6pPr>
                      <a:lvl7pPr marL="25463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7pPr>
                      <a:lvl8pPr marL="30035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8pPr>
                      <a:lvl9pPr marL="34607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9pPr>
                    </a:lstStyle>
                    <a:p>
                      <a:pPr marL="0" marR="0" lvl="0" indent="0" algn="l" defTabSz="406400" rtl="0" eaLnBrk="1" fontAlgn="base" latinLnBrk="0" hangingPunct="1">
                        <a:lnSpc>
                          <a:spcPct val="100000"/>
                        </a:lnSpc>
                        <a:spcBef>
                          <a:spcPct val="0"/>
                        </a:spcBef>
                        <a:spcAft>
                          <a:spcPct val="0"/>
                        </a:spcAft>
                        <a:buClrTx/>
                        <a:buSzTx/>
                        <a:buFontTx/>
                        <a:buNone/>
                        <a:tabLst/>
                      </a:pPr>
                      <a:r>
                        <a:rPr kumimoji="0" lang="de-DE" altLang="de-DE" sz="600" b="0" i="0" u="none" strike="noStrike" cap="none" normalizeH="0" baseline="0">
                          <a:ln>
                            <a:noFill/>
                          </a:ln>
                          <a:solidFill>
                            <a:srgbClr val="000000"/>
                          </a:solidFill>
                          <a:effectLst/>
                          <a:latin typeface="CorpoS" pitchFamily="2" charset="0"/>
                          <a:ea typeface="ＭＳ Ｐゴシック" panose="020B0600070205080204" pitchFamily="34" charset="-128"/>
                        </a:rPr>
                        <a:t>rumors site</a:t>
                      </a:r>
                      <a:endParaRPr kumimoji="0" lang="de-DE" altLang="de-DE" sz="600" b="0" i="0" u="none" strike="noStrike" cap="none" normalizeH="0" baseline="0">
                        <a:ln>
                          <a:noFill/>
                        </a:ln>
                        <a:solidFill>
                          <a:schemeClr val="tx1"/>
                        </a:solidFill>
                        <a:effectLst/>
                        <a:latin typeface="CorpoS" pitchFamily="2" charset="0"/>
                        <a:ea typeface="ＭＳ Ｐゴシック" panose="020B0600070205080204" pitchFamily="34" charset="-128"/>
                        <a:cs typeface="Arial" panose="020B0604020202020204" pitchFamily="34" charset="0"/>
                      </a:endParaRPr>
                    </a:p>
                  </a:txBody>
                  <a:tcPr marT="45712" marB="4571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190464">
                <a:tc>
                  <a:txBody>
                    <a:bodyPr/>
                    <a:lstStyle>
                      <a:lvl1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1pPr>
                      <a:lvl2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2pPr>
                      <a:lvl3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3pPr>
                      <a:lvl4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4pPr>
                      <a:lvl5pPr defTabSz="40640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5pPr>
                      <a:lvl6pPr marL="20891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6pPr>
                      <a:lvl7pPr marL="25463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7pPr>
                      <a:lvl8pPr marL="30035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8pPr>
                      <a:lvl9pPr marL="34607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9pPr>
                    </a:lstStyle>
                    <a:p>
                      <a:pPr marL="0" marR="0" lvl="0" indent="0" algn="l" defTabSz="406400" rtl="0" eaLnBrk="1" fontAlgn="base" latinLnBrk="0" hangingPunct="1">
                        <a:lnSpc>
                          <a:spcPct val="100000"/>
                        </a:lnSpc>
                        <a:spcBef>
                          <a:spcPct val="0"/>
                        </a:spcBef>
                        <a:spcAft>
                          <a:spcPct val="0"/>
                        </a:spcAft>
                        <a:buClrTx/>
                        <a:buSzTx/>
                        <a:buFontTx/>
                        <a:buNone/>
                        <a:tabLst/>
                      </a:pPr>
                      <a:r>
                        <a:rPr kumimoji="0" lang="de-DE" altLang="de-DE" sz="600" b="0" i="0" u="none" strike="noStrike" cap="none" normalizeH="0" baseline="0">
                          <a:ln>
                            <a:noFill/>
                          </a:ln>
                          <a:solidFill>
                            <a:srgbClr val="000000"/>
                          </a:solidFill>
                          <a:effectLst/>
                          <a:latin typeface="CorpoS" pitchFamily="2" charset="0"/>
                          <a:ea typeface="ＭＳ Ｐゴシック" panose="020B0600070205080204" pitchFamily="34" charset="-128"/>
                        </a:rPr>
                        <a:t>La Vida Leica</a:t>
                      </a:r>
                    </a:p>
                  </a:txBody>
                  <a:tcPr marT="45712" marB="45712" anchor="ctr" horzOverflow="overflow">
                    <a:lnL>
                      <a:noFill/>
                    </a:lnL>
                    <a:lnR>
                      <a:noFill/>
                    </a:lnR>
                    <a:lnT>
                      <a:noFill/>
                    </a:lnT>
                    <a:lnB>
                      <a:noFill/>
                    </a:lnB>
                    <a:lnTlToBr>
                      <a:noFill/>
                    </a:lnTlToBr>
                    <a:lnBlToTr>
                      <a:noFill/>
                    </a:lnBlToTr>
                    <a:noFill/>
                  </a:tcPr>
                </a:tc>
                <a:tc>
                  <a:txBody>
                    <a:bodyPr/>
                    <a:lstStyle>
                      <a:lvl1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1pPr>
                      <a:lvl2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2pPr>
                      <a:lvl3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3pPr>
                      <a:lvl4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4pPr>
                      <a:lvl5pPr defTabSz="40640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5pPr>
                      <a:lvl6pPr marL="20891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6pPr>
                      <a:lvl7pPr marL="25463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7pPr>
                      <a:lvl8pPr marL="30035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8pPr>
                      <a:lvl9pPr marL="34607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9pPr>
                    </a:lstStyle>
                    <a:p>
                      <a:pPr marL="0" marR="0" lvl="0" indent="0" algn="l" defTabSz="406400" rtl="0" eaLnBrk="1" fontAlgn="base" latinLnBrk="0" hangingPunct="1">
                        <a:lnSpc>
                          <a:spcPct val="100000"/>
                        </a:lnSpc>
                        <a:spcBef>
                          <a:spcPct val="0"/>
                        </a:spcBef>
                        <a:spcAft>
                          <a:spcPct val="0"/>
                        </a:spcAft>
                        <a:buClrTx/>
                        <a:buSzTx/>
                        <a:buFontTx/>
                        <a:buNone/>
                        <a:tabLst/>
                      </a:pPr>
                      <a:r>
                        <a:rPr kumimoji="0" lang="de-DE" altLang="de-DE" sz="600" b="0" i="0" u="none" strike="noStrike" cap="none" normalizeH="0" baseline="0">
                          <a:ln>
                            <a:noFill/>
                          </a:ln>
                          <a:solidFill>
                            <a:srgbClr val="000000"/>
                          </a:solidFill>
                          <a:effectLst/>
                          <a:latin typeface="CorpoS" pitchFamily="2" charset="0"/>
                          <a:ea typeface="ＭＳ Ｐゴシック" panose="020B0600070205080204" pitchFamily="34" charset="-128"/>
                          <a:hlinkClick r:id="rId12"/>
                        </a:rPr>
                        <a:t>http://lavidaleica.com</a:t>
                      </a:r>
                      <a:r>
                        <a:rPr kumimoji="0" lang="de-DE" altLang="de-DE" sz="600" b="0" i="0" u="none" strike="noStrike" cap="none" normalizeH="0" baseline="0">
                          <a:ln>
                            <a:noFill/>
                          </a:ln>
                          <a:solidFill>
                            <a:srgbClr val="000000"/>
                          </a:solidFill>
                          <a:effectLst/>
                          <a:latin typeface="CorpoS" pitchFamily="2" charset="0"/>
                          <a:ea typeface="ＭＳ Ｐゴシック" panose="020B0600070205080204" pitchFamily="34" charset="-128"/>
                        </a:rPr>
                        <a:t> </a:t>
                      </a:r>
                      <a:endParaRPr kumimoji="0" lang="de-DE" altLang="de-DE" sz="600" b="0" i="0" u="none" strike="noStrike" cap="none" normalizeH="0" baseline="0">
                        <a:ln>
                          <a:noFill/>
                        </a:ln>
                        <a:solidFill>
                          <a:schemeClr val="tx1"/>
                        </a:solidFill>
                        <a:effectLst/>
                        <a:latin typeface="CorpoS" pitchFamily="2" charset="0"/>
                        <a:ea typeface="ＭＳ Ｐゴシック" panose="020B0600070205080204" pitchFamily="34" charset="-128"/>
                        <a:cs typeface="Arial" panose="020B0604020202020204" pitchFamily="34" charset="0"/>
                      </a:endParaRPr>
                    </a:p>
                  </a:txBody>
                  <a:tcPr marT="45712" marB="45712" anchor="ctr" horzOverflow="overflow">
                    <a:lnL>
                      <a:noFill/>
                    </a:lnL>
                    <a:lnR>
                      <a:noFill/>
                    </a:lnR>
                    <a:lnT>
                      <a:noFill/>
                    </a:lnT>
                    <a:lnB>
                      <a:noFill/>
                    </a:lnB>
                    <a:lnTlToBr>
                      <a:noFill/>
                    </a:lnTlToBr>
                    <a:lnBlToTr>
                      <a:noFill/>
                    </a:lnBlToTr>
                    <a:noFill/>
                  </a:tcPr>
                </a:tc>
                <a:tc>
                  <a:txBody>
                    <a:bodyPr/>
                    <a:lstStyle>
                      <a:lvl1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1pPr>
                      <a:lvl2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2pPr>
                      <a:lvl3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3pPr>
                      <a:lvl4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4pPr>
                      <a:lvl5pPr defTabSz="40640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5pPr>
                      <a:lvl6pPr marL="20891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6pPr>
                      <a:lvl7pPr marL="25463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7pPr>
                      <a:lvl8pPr marL="30035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8pPr>
                      <a:lvl9pPr marL="34607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9pPr>
                    </a:lstStyle>
                    <a:p>
                      <a:pPr marL="0" marR="0" lvl="0" indent="0" algn="l" defTabSz="406400" rtl="0" eaLnBrk="1" fontAlgn="base" latinLnBrk="0" hangingPunct="1">
                        <a:lnSpc>
                          <a:spcPct val="100000"/>
                        </a:lnSpc>
                        <a:spcBef>
                          <a:spcPct val="0"/>
                        </a:spcBef>
                        <a:spcAft>
                          <a:spcPct val="0"/>
                        </a:spcAft>
                        <a:buClrTx/>
                        <a:buSzTx/>
                        <a:buFontTx/>
                        <a:buNone/>
                        <a:tabLst/>
                      </a:pPr>
                      <a:r>
                        <a:rPr kumimoji="0" lang="de-DE" altLang="de-DE" sz="600" b="0" i="0" u="none" strike="noStrike" cap="none" normalizeH="0" baseline="0">
                          <a:ln>
                            <a:noFill/>
                          </a:ln>
                          <a:solidFill>
                            <a:srgbClr val="000000"/>
                          </a:solidFill>
                          <a:effectLst/>
                          <a:latin typeface="CorpoS" pitchFamily="2" charset="0"/>
                          <a:ea typeface="ＭＳ Ｐゴシック" panose="020B0600070205080204" pitchFamily="34" charset="-128"/>
                        </a:rPr>
                        <a:t>rumors site</a:t>
                      </a:r>
                      <a:endParaRPr kumimoji="0" lang="de-DE" altLang="de-DE" sz="600" b="0" i="0" u="none" strike="noStrike" cap="none" normalizeH="0" baseline="0">
                        <a:ln>
                          <a:noFill/>
                        </a:ln>
                        <a:solidFill>
                          <a:schemeClr val="tx1"/>
                        </a:solidFill>
                        <a:effectLst/>
                        <a:latin typeface="CorpoS" pitchFamily="2" charset="0"/>
                        <a:ea typeface="ＭＳ Ｐゴシック" panose="020B0600070205080204" pitchFamily="34" charset="-128"/>
                        <a:cs typeface="Arial" panose="020B0604020202020204" pitchFamily="34" charset="0"/>
                      </a:endParaRPr>
                    </a:p>
                  </a:txBody>
                  <a:tcPr marT="45712" marB="4571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274302">
                <a:tc>
                  <a:txBody>
                    <a:bodyPr/>
                    <a:lstStyle>
                      <a:lvl1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1pPr>
                      <a:lvl2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2pPr>
                      <a:lvl3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3pPr>
                      <a:lvl4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4pPr>
                      <a:lvl5pPr defTabSz="40640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5pPr>
                      <a:lvl6pPr marL="20891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6pPr>
                      <a:lvl7pPr marL="25463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7pPr>
                      <a:lvl8pPr marL="30035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8pPr>
                      <a:lvl9pPr marL="34607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9pPr>
                    </a:lstStyle>
                    <a:p>
                      <a:pPr marL="0" marR="0" lvl="0" indent="0" algn="l" defTabSz="406400" rtl="0" eaLnBrk="1" fontAlgn="base" latinLnBrk="0" hangingPunct="1">
                        <a:lnSpc>
                          <a:spcPct val="100000"/>
                        </a:lnSpc>
                        <a:spcBef>
                          <a:spcPct val="0"/>
                        </a:spcBef>
                        <a:spcAft>
                          <a:spcPct val="0"/>
                        </a:spcAft>
                        <a:buClrTx/>
                        <a:buSzTx/>
                        <a:buFontTx/>
                        <a:buNone/>
                        <a:tabLst/>
                      </a:pPr>
                      <a:r>
                        <a:rPr kumimoji="0" lang="de-DE" altLang="de-DE" sz="600" b="0" i="0" u="none" strike="noStrike" cap="none" normalizeH="0" baseline="0">
                          <a:ln>
                            <a:noFill/>
                          </a:ln>
                          <a:solidFill>
                            <a:srgbClr val="000000"/>
                          </a:solidFill>
                          <a:effectLst/>
                          <a:latin typeface="CorpoS" pitchFamily="2" charset="0"/>
                          <a:ea typeface="ＭＳ Ｐゴシック" panose="020B0600070205080204" pitchFamily="34" charset="-128"/>
                        </a:rPr>
                        <a:t>Leica Craft</a:t>
                      </a:r>
                      <a:endParaRPr kumimoji="0" lang="de-DE" altLang="de-DE" sz="600" b="0" i="0" u="none" strike="noStrike" cap="none" normalizeH="0" baseline="0">
                        <a:ln>
                          <a:noFill/>
                        </a:ln>
                        <a:solidFill>
                          <a:schemeClr val="tx1"/>
                        </a:solidFill>
                        <a:effectLst/>
                        <a:latin typeface="CorpoS" pitchFamily="2" charset="0"/>
                        <a:ea typeface="ＭＳ Ｐゴシック" panose="020B0600070205080204" pitchFamily="34" charset="-128"/>
                        <a:cs typeface="Arial" panose="020B0604020202020204" pitchFamily="34" charset="0"/>
                      </a:endParaRPr>
                    </a:p>
                  </a:txBody>
                  <a:tcPr marT="45712" marB="45712" anchor="ctr" horzOverflow="overflow">
                    <a:lnL>
                      <a:noFill/>
                    </a:lnL>
                    <a:lnR>
                      <a:noFill/>
                    </a:lnR>
                    <a:lnT>
                      <a:noFill/>
                    </a:lnT>
                    <a:lnB>
                      <a:noFill/>
                    </a:lnB>
                    <a:lnTlToBr>
                      <a:noFill/>
                    </a:lnTlToBr>
                    <a:lnBlToTr>
                      <a:noFill/>
                    </a:lnBlToTr>
                    <a:noFill/>
                  </a:tcPr>
                </a:tc>
                <a:tc>
                  <a:txBody>
                    <a:bodyPr/>
                    <a:lstStyle>
                      <a:lvl1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1pPr>
                      <a:lvl2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2pPr>
                      <a:lvl3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3pPr>
                      <a:lvl4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4pPr>
                      <a:lvl5pPr defTabSz="40640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5pPr>
                      <a:lvl6pPr marL="20891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6pPr>
                      <a:lvl7pPr marL="25463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7pPr>
                      <a:lvl8pPr marL="30035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8pPr>
                      <a:lvl9pPr marL="34607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9pPr>
                    </a:lstStyle>
                    <a:p>
                      <a:pPr marL="0" marR="0" lvl="0" indent="0" algn="l" defTabSz="406400" rtl="0" eaLnBrk="1" fontAlgn="base" latinLnBrk="0" hangingPunct="1">
                        <a:lnSpc>
                          <a:spcPct val="100000"/>
                        </a:lnSpc>
                        <a:spcBef>
                          <a:spcPct val="0"/>
                        </a:spcBef>
                        <a:spcAft>
                          <a:spcPct val="0"/>
                        </a:spcAft>
                        <a:buClrTx/>
                        <a:buSzTx/>
                        <a:buFontTx/>
                        <a:buNone/>
                        <a:tabLst/>
                      </a:pPr>
                      <a:r>
                        <a:rPr kumimoji="0" lang="de-DE" altLang="de-DE" sz="600" b="0" i="0" u="none" strike="noStrike" cap="none" normalizeH="0" baseline="0">
                          <a:ln>
                            <a:noFill/>
                          </a:ln>
                          <a:solidFill>
                            <a:srgbClr val="000000"/>
                          </a:solidFill>
                          <a:effectLst/>
                          <a:latin typeface="CorpoS" pitchFamily="2" charset="0"/>
                          <a:ea typeface="ＭＳ Ｐゴシック" panose="020B0600070205080204" pitchFamily="34" charset="-128"/>
                          <a:hlinkClick r:id="rId12"/>
                        </a:rPr>
                        <a:t>http://lavidaleica.com</a:t>
                      </a:r>
                      <a:r>
                        <a:rPr kumimoji="0" lang="de-DE" altLang="de-DE" sz="600" b="0" i="0" u="none" strike="noStrike" cap="none" normalizeH="0" baseline="0">
                          <a:ln>
                            <a:noFill/>
                          </a:ln>
                          <a:solidFill>
                            <a:srgbClr val="000000"/>
                          </a:solidFill>
                          <a:effectLst/>
                          <a:latin typeface="CorpoS" pitchFamily="2" charset="0"/>
                          <a:ea typeface="ＭＳ Ｐゴシック" panose="020B0600070205080204" pitchFamily="34" charset="-128"/>
                        </a:rPr>
                        <a:t> </a:t>
                      </a:r>
                    </a:p>
                    <a:p>
                      <a:pPr marL="0" marR="0" lvl="0" indent="0" algn="l" defTabSz="406400" rtl="0" eaLnBrk="1" fontAlgn="base" latinLnBrk="0" hangingPunct="1">
                        <a:lnSpc>
                          <a:spcPct val="100000"/>
                        </a:lnSpc>
                        <a:spcBef>
                          <a:spcPct val="0"/>
                        </a:spcBef>
                        <a:spcAft>
                          <a:spcPct val="0"/>
                        </a:spcAft>
                        <a:buClrTx/>
                        <a:buSzTx/>
                        <a:buFontTx/>
                        <a:buNone/>
                        <a:tabLst/>
                      </a:pPr>
                      <a:r>
                        <a:rPr kumimoji="0" lang="de-DE" altLang="de-DE" sz="600" b="0" i="0" u="none" strike="noStrike" cap="none" normalizeH="0" baseline="0">
                          <a:ln>
                            <a:noFill/>
                          </a:ln>
                          <a:solidFill>
                            <a:srgbClr val="000000"/>
                          </a:solidFill>
                          <a:effectLst/>
                          <a:latin typeface="CorpoS" pitchFamily="2" charset="0"/>
                          <a:ea typeface="ＭＳ Ｐゴシック" panose="020B0600070205080204" pitchFamily="34" charset="-128"/>
                          <a:hlinkClick r:id="rId13"/>
                        </a:rPr>
                        <a:t>https://www.instagram.com/leicacraft/?hl=en</a:t>
                      </a:r>
                      <a:r>
                        <a:rPr kumimoji="0" lang="de-DE" altLang="de-DE" sz="600" b="0" i="0" u="none" strike="noStrike" cap="none" normalizeH="0" baseline="0">
                          <a:ln>
                            <a:noFill/>
                          </a:ln>
                          <a:solidFill>
                            <a:srgbClr val="000000"/>
                          </a:solidFill>
                          <a:effectLst/>
                          <a:latin typeface="CorpoS" pitchFamily="2" charset="0"/>
                          <a:ea typeface="ＭＳ Ｐゴシック" panose="020B0600070205080204" pitchFamily="34" charset="-128"/>
                        </a:rPr>
                        <a:t> </a:t>
                      </a:r>
                      <a:endParaRPr kumimoji="0" lang="de-DE" altLang="de-DE" sz="600" b="0" i="0" u="none" strike="noStrike" cap="none" normalizeH="0" baseline="0">
                        <a:ln>
                          <a:noFill/>
                        </a:ln>
                        <a:solidFill>
                          <a:schemeClr val="tx1"/>
                        </a:solidFill>
                        <a:effectLst/>
                        <a:latin typeface="CorpoS" pitchFamily="2" charset="0"/>
                        <a:ea typeface="ＭＳ Ｐゴシック" panose="020B0600070205080204" pitchFamily="34" charset="-128"/>
                        <a:cs typeface="Arial" panose="020B0604020202020204" pitchFamily="34" charset="0"/>
                      </a:endParaRPr>
                    </a:p>
                  </a:txBody>
                  <a:tcPr marT="45712" marB="45712" anchor="ctr" horzOverflow="overflow">
                    <a:lnL>
                      <a:noFill/>
                    </a:lnL>
                    <a:lnR>
                      <a:noFill/>
                    </a:lnR>
                    <a:lnT>
                      <a:noFill/>
                    </a:lnT>
                    <a:lnB>
                      <a:noFill/>
                    </a:lnB>
                    <a:lnTlToBr>
                      <a:noFill/>
                    </a:lnTlToBr>
                    <a:lnBlToTr>
                      <a:noFill/>
                    </a:lnBlToTr>
                    <a:noFill/>
                  </a:tcPr>
                </a:tc>
                <a:tc>
                  <a:txBody>
                    <a:bodyPr/>
                    <a:lstStyle>
                      <a:lvl1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1pPr>
                      <a:lvl2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2pPr>
                      <a:lvl3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3pPr>
                      <a:lvl4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4pPr>
                      <a:lvl5pPr defTabSz="40640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5pPr>
                      <a:lvl6pPr marL="20891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6pPr>
                      <a:lvl7pPr marL="25463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7pPr>
                      <a:lvl8pPr marL="30035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8pPr>
                      <a:lvl9pPr marL="34607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9pPr>
                    </a:lstStyle>
                    <a:p>
                      <a:pPr marL="0" marR="0" lvl="0" indent="0" algn="l" defTabSz="406400" rtl="0" eaLnBrk="1" fontAlgn="base" latinLnBrk="0" hangingPunct="1">
                        <a:lnSpc>
                          <a:spcPct val="100000"/>
                        </a:lnSpc>
                        <a:spcBef>
                          <a:spcPct val="0"/>
                        </a:spcBef>
                        <a:spcAft>
                          <a:spcPct val="0"/>
                        </a:spcAft>
                        <a:buClrTx/>
                        <a:buSzTx/>
                        <a:buFontTx/>
                        <a:buNone/>
                        <a:tabLst/>
                      </a:pPr>
                      <a:r>
                        <a:rPr kumimoji="0" lang="de-DE" altLang="de-DE" sz="600" b="0" i="0" u="none" strike="noStrike" cap="none" normalizeH="0" baseline="0">
                          <a:ln>
                            <a:noFill/>
                          </a:ln>
                          <a:solidFill>
                            <a:srgbClr val="000000"/>
                          </a:solidFill>
                          <a:effectLst/>
                          <a:latin typeface="CorpoS" pitchFamily="2" charset="0"/>
                          <a:ea typeface="ＭＳ Ｐゴシック" panose="020B0600070205080204" pitchFamily="34" charset="-128"/>
                        </a:rPr>
                        <a:t>trademark infringement</a:t>
                      </a:r>
                      <a:endParaRPr kumimoji="0" lang="de-DE" altLang="de-DE" sz="600" b="0" i="0" u="none" strike="noStrike" cap="none" normalizeH="0" baseline="0">
                        <a:ln>
                          <a:noFill/>
                        </a:ln>
                        <a:solidFill>
                          <a:schemeClr val="tx1"/>
                        </a:solidFill>
                        <a:effectLst/>
                        <a:latin typeface="CorpoS" pitchFamily="2" charset="0"/>
                        <a:ea typeface="ＭＳ Ｐゴシック" panose="020B0600070205080204" pitchFamily="34" charset="-128"/>
                        <a:cs typeface="Arial" panose="020B0604020202020204" pitchFamily="34" charset="0"/>
                      </a:endParaRPr>
                    </a:p>
                  </a:txBody>
                  <a:tcPr marT="45712" marB="4571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201574">
                <a:tc>
                  <a:txBody>
                    <a:bodyPr/>
                    <a:lstStyle>
                      <a:lvl1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1pPr>
                      <a:lvl2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2pPr>
                      <a:lvl3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3pPr>
                      <a:lvl4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4pPr>
                      <a:lvl5pPr defTabSz="40640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5pPr>
                      <a:lvl6pPr marL="20891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6pPr>
                      <a:lvl7pPr marL="25463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7pPr>
                      <a:lvl8pPr marL="30035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8pPr>
                      <a:lvl9pPr marL="34607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9pPr>
                    </a:lstStyle>
                    <a:p>
                      <a:pPr marL="0" marR="0" lvl="0" indent="0" algn="l" defTabSz="406400" rtl="0" eaLnBrk="1" fontAlgn="base" latinLnBrk="0" hangingPunct="1">
                        <a:lnSpc>
                          <a:spcPct val="100000"/>
                        </a:lnSpc>
                        <a:spcBef>
                          <a:spcPct val="0"/>
                        </a:spcBef>
                        <a:spcAft>
                          <a:spcPct val="0"/>
                        </a:spcAft>
                        <a:buClrTx/>
                        <a:buSzTx/>
                        <a:buFontTx/>
                        <a:buNone/>
                        <a:tabLst/>
                      </a:pPr>
                      <a:r>
                        <a:rPr kumimoji="0" lang="de-DE" altLang="de-DE" sz="600" b="0" i="0" u="none" strike="noStrike" cap="none" normalizeH="0" baseline="0">
                          <a:ln>
                            <a:noFill/>
                          </a:ln>
                          <a:solidFill>
                            <a:srgbClr val="000000"/>
                          </a:solidFill>
                          <a:effectLst/>
                          <a:latin typeface="CorpoS" pitchFamily="2" charset="0"/>
                          <a:ea typeface="ＭＳ Ｐゴシック" panose="020B0600070205080204" pitchFamily="34" charset="-128"/>
                        </a:rPr>
                        <a:t>Kamera Craft</a:t>
                      </a:r>
                    </a:p>
                  </a:txBody>
                  <a:tcPr marT="45712" marB="45712" anchor="ctr" horzOverflow="overflow">
                    <a:lnL>
                      <a:noFill/>
                    </a:lnL>
                    <a:lnR>
                      <a:noFill/>
                    </a:lnR>
                    <a:lnT>
                      <a:noFill/>
                    </a:lnT>
                    <a:lnB>
                      <a:noFill/>
                    </a:lnB>
                    <a:lnTlToBr>
                      <a:noFill/>
                    </a:lnTlToBr>
                    <a:lnBlToTr>
                      <a:noFill/>
                    </a:lnBlToTr>
                    <a:noFill/>
                  </a:tcPr>
                </a:tc>
                <a:tc>
                  <a:txBody>
                    <a:bodyPr/>
                    <a:lstStyle>
                      <a:lvl1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1pPr>
                      <a:lvl2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2pPr>
                      <a:lvl3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3pPr>
                      <a:lvl4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4pPr>
                      <a:lvl5pPr defTabSz="40640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5pPr>
                      <a:lvl6pPr marL="20891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6pPr>
                      <a:lvl7pPr marL="25463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7pPr>
                      <a:lvl8pPr marL="30035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8pPr>
                      <a:lvl9pPr marL="34607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9pPr>
                    </a:lstStyle>
                    <a:p>
                      <a:pPr marL="0" marR="0" lvl="0" indent="0" algn="l" defTabSz="406400" rtl="0" eaLnBrk="1" fontAlgn="base" latinLnBrk="0" hangingPunct="1">
                        <a:lnSpc>
                          <a:spcPct val="100000"/>
                        </a:lnSpc>
                        <a:spcBef>
                          <a:spcPct val="0"/>
                        </a:spcBef>
                        <a:spcAft>
                          <a:spcPct val="0"/>
                        </a:spcAft>
                        <a:buClrTx/>
                        <a:buSzTx/>
                        <a:buFontTx/>
                        <a:buNone/>
                        <a:tabLst/>
                      </a:pPr>
                      <a:r>
                        <a:rPr kumimoji="0" lang="de-DE" altLang="de-DE" sz="600" b="0" i="0" u="none" strike="noStrike" cap="none" normalizeH="0" baseline="0">
                          <a:ln>
                            <a:noFill/>
                          </a:ln>
                          <a:solidFill>
                            <a:srgbClr val="000000"/>
                          </a:solidFill>
                          <a:effectLst/>
                          <a:latin typeface="CorpoS" pitchFamily="2" charset="0"/>
                          <a:ea typeface="ＭＳ Ｐゴシック" panose="020B0600070205080204" pitchFamily="34" charset="-128"/>
                          <a:hlinkClick r:id="rId14"/>
                        </a:rPr>
                        <a:t>https://www.instagram.com/kameracraft/</a:t>
                      </a:r>
                      <a:r>
                        <a:rPr kumimoji="0" lang="de-DE" altLang="de-DE" sz="600" b="0" i="0" u="none" strike="noStrike" cap="none" normalizeH="0" baseline="0">
                          <a:ln>
                            <a:noFill/>
                          </a:ln>
                          <a:solidFill>
                            <a:srgbClr val="000000"/>
                          </a:solidFill>
                          <a:effectLst/>
                          <a:latin typeface="CorpoS" pitchFamily="2" charset="0"/>
                          <a:ea typeface="ＭＳ Ｐゴシック" panose="020B0600070205080204" pitchFamily="34" charset="-128"/>
                        </a:rPr>
                        <a:t> </a:t>
                      </a:r>
                      <a:endParaRPr kumimoji="0" lang="de-DE" altLang="de-DE" sz="600" b="0" i="0" u="none" strike="noStrike" cap="none" normalizeH="0" baseline="0">
                        <a:ln>
                          <a:noFill/>
                        </a:ln>
                        <a:solidFill>
                          <a:schemeClr val="tx1"/>
                        </a:solidFill>
                        <a:effectLst/>
                        <a:latin typeface="CorpoS" pitchFamily="2" charset="0"/>
                        <a:ea typeface="ＭＳ Ｐゴシック" panose="020B0600070205080204" pitchFamily="34" charset="-128"/>
                        <a:cs typeface="Arial" panose="020B0604020202020204" pitchFamily="34" charset="0"/>
                      </a:endParaRPr>
                    </a:p>
                  </a:txBody>
                  <a:tcPr marT="45712" marB="45712" anchor="ctr" horzOverflow="overflow">
                    <a:lnL>
                      <a:noFill/>
                    </a:lnL>
                    <a:lnR>
                      <a:noFill/>
                    </a:lnR>
                    <a:lnT>
                      <a:noFill/>
                    </a:lnT>
                    <a:lnB>
                      <a:noFill/>
                    </a:lnB>
                    <a:lnTlToBr>
                      <a:noFill/>
                    </a:lnTlToBr>
                    <a:lnBlToTr>
                      <a:noFill/>
                    </a:lnBlToTr>
                    <a:noFill/>
                  </a:tcPr>
                </a:tc>
                <a:tc>
                  <a:txBody>
                    <a:bodyPr/>
                    <a:lstStyle>
                      <a:lvl1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1pPr>
                      <a:lvl2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2pPr>
                      <a:lvl3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3pPr>
                      <a:lvl4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4pPr>
                      <a:lvl5pPr defTabSz="40640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5pPr>
                      <a:lvl6pPr marL="20891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6pPr>
                      <a:lvl7pPr marL="25463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7pPr>
                      <a:lvl8pPr marL="30035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8pPr>
                      <a:lvl9pPr marL="34607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9pPr>
                    </a:lstStyle>
                    <a:p>
                      <a:pPr marL="0" marR="0" lvl="0" indent="0" algn="l" defTabSz="406400" rtl="0" eaLnBrk="1" fontAlgn="base" latinLnBrk="0" hangingPunct="1">
                        <a:lnSpc>
                          <a:spcPct val="100000"/>
                        </a:lnSpc>
                        <a:spcBef>
                          <a:spcPct val="0"/>
                        </a:spcBef>
                        <a:spcAft>
                          <a:spcPct val="0"/>
                        </a:spcAft>
                        <a:buClrTx/>
                        <a:buSzTx/>
                        <a:buFontTx/>
                        <a:buNone/>
                        <a:tabLst/>
                      </a:pPr>
                      <a:r>
                        <a:rPr kumimoji="0" lang="de-DE" altLang="de-DE" sz="600" b="0" i="0" u="none" strike="noStrike" cap="none" normalizeH="0" baseline="0">
                          <a:ln>
                            <a:noFill/>
                          </a:ln>
                          <a:solidFill>
                            <a:srgbClr val="000000"/>
                          </a:solidFill>
                          <a:effectLst/>
                          <a:latin typeface="CorpoS" pitchFamily="2" charset="0"/>
                          <a:ea typeface="ＭＳ Ｐゴシック" panose="020B0600070205080204" pitchFamily="34" charset="-128"/>
                        </a:rPr>
                        <a:t>division of Leica Craft</a:t>
                      </a:r>
                      <a:endParaRPr kumimoji="0" lang="de-DE" altLang="de-DE" sz="600" b="0" i="0" u="none" strike="noStrike" cap="none" normalizeH="0" baseline="0">
                        <a:ln>
                          <a:noFill/>
                        </a:ln>
                        <a:solidFill>
                          <a:schemeClr val="tx1"/>
                        </a:solidFill>
                        <a:effectLst/>
                        <a:latin typeface="CorpoS" pitchFamily="2" charset="0"/>
                        <a:ea typeface="ＭＳ Ｐゴシック" panose="020B0600070205080204" pitchFamily="34" charset="-128"/>
                        <a:cs typeface="Arial" panose="020B0604020202020204" pitchFamily="34" charset="0"/>
                      </a:endParaRPr>
                    </a:p>
                  </a:txBody>
                  <a:tcPr marT="45712" marB="4571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8"/>
                  </a:ext>
                </a:extLst>
              </a:tr>
              <a:tr h="201574">
                <a:tc>
                  <a:txBody>
                    <a:bodyPr/>
                    <a:lstStyle>
                      <a:lvl1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1pPr>
                      <a:lvl2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2pPr>
                      <a:lvl3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3pPr>
                      <a:lvl4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4pPr>
                      <a:lvl5pPr defTabSz="40640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5pPr>
                      <a:lvl6pPr marL="20891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6pPr>
                      <a:lvl7pPr marL="25463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7pPr>
                      <a:lvl8pPr marL="30035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8pPr>
                      <a:lvl9pPr marL="34607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9pPr>
                    </a:lstStyle>
                    <a:p>
                      <a:pPr marL="0" marR="0" lvl="0" indent="0" algn="l" defTabSz="406400" rtl="0" eaLnBrk="1" fontAlgn="base" latinLnBrk="0" hangingPunct="1">
                        <a:lnSpc>
                          <a:spcPct val="100000"/>
                        </a:lnSpc>
                        <a:spcBef>
                          <a:spcPct val="0"/>
                        </a:spcBef>
                        <a:spcAft>
                          <a:spcPct val="0"/>
                        </a:spcAft>
                        <a:buClrTx/>
                        <a:buSzTx/>
                        <a:buFontTx/>
                        <a:buNone/>
                        <a:tabLst/>
                      </a:pPr>
                      <a:r>
                        <a:rPr kumimoji="0" lang="de-DE" altLang="de-DE" sz="600" b="0" i="0" u="none" strike="noStrike" cap="none" normalizeH="0" baseline="0">
                          <a:ln>
                            <a:noFill/>
                          </a:ln>
                          <a:solidFill>
                            <a:srgbClr val="000000"/>
                          </a:solidFill>
                          <a:effectLst/>
                          <a:latin typeface="CorpoS" pitchFamily="2" charset="0"/>
                          <a:ea typeface="ＭＳ Ｐゴシック" panose="020B0600070205080204" pitchFamily="34" charset="-128"/>
                        </a:rPr>
                        <a:t>David Gensler</a:t>
                      </a:r>
                    </a:p>
                  </a:txBody>
                  <a:tcPr marT="45712" marB="45712" anchor="ctr" horzOverflow="overflow">
                    <a:lnL>
                      <a:noFill/>
                    </a:lnL>
                    <a:lnR>
                      <a:noFill/>
                    </a:lnR>
                    <a:lnT>
                      <a:noFill/>
                    </a:lnT>
                    <a:lnB>
                      <a:noFill/>
                    </a:lnB>
                    <a:lnTlToBr>
                      <a:noFill/>
                    </a:lnTlToBr>
                    <a:lnBlToTr>
                      <a:noFill/>
                    </a:lnBlToTr>
                    <a:noFill/>
                  </a:tcPr>
                </a:tc>
                <a:tc>
                  <a:txBody>
                    <a:bodyPr/>
                    <a:lstStyle>
                      <a:lvl1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1pPr>
                      <a:lvl2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2pPr>
                      <a:lvl3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3pPr>
                      <a:lvl4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4pPr>
                      <a:lvl5pPr defTabSz="40640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5pPr>
                      <a:lvl6pPr marL="20891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6pPr>
                      <a:lvl7pPr marL="25463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7pPr>
                      <a:lvl8pPr marL="30035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8pPr>
                      <a:lvl9pPr marL="34607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9pPr>
                    </a:lstStyle>
                    <a:p>
                      <a:pPr marL="0" marR="0" lvl="0" indent="0" algn="l" defTabSz="406400" rtl="0" eaLnBrk="1" fontAlgn="base" latinLnBrk="0" hangingPunct="1">
                        <a:lnSpc>
                          <a:spcPct val="100000"/>
                        </a:lnSpc>
                        <a:spcBef>
                          <a:spcPct val="0"/>
                        </a:spcBef>
                        <a:spcAft>
                          <a:spcPct val="0"/>
                        </a:spcAft>
                        <a:buClrTx/>
                        <a:buSzTx/>
                        <a:buFontTx/>
                        <a:buNone/>
                        <a:tabLst/>
                      </a:pPr>
                      <a:r>
                        <a:rPr kumimoji="0" lang="de-DE" altLang="de-DE" sz="600" b="0" i="0" u="none" strike="noStrike" cap="none" normalizeH="0" baseline="0">
                          <a:ln>
                            <a:noFill/>
                          </a:ln>
                          <a:solidFill>
                            <a:srgbClr val="000000"/>
                          </a:solidFill>
                          <a:effectLst/>
                          <a:latin typeface="CorpoS" pitchFamily="2" charset="0"/>
                          <a:ea typeface="ＭＳ Ｐゴシック" panose="020B0600070205080204" pitchFamily="34" charset="-128"/>
                          <a:hlinkClick r:id="rId15"/>
                        </a:rPr>
                        <a:t>http://davidgensler.com/</a:t>
                      </a:r>
                      <a:r>
                        <a:rPr kumimoji="0" lang="de-DE" altLang="de-DE" sz="600" b="0" i="0" u="none" strike="noStrike" cap="none" normalizeH="0" baseline="0">
                          <a:ln>
                            <a:noFill/>
                          </a:ln>
                          <a:solidFill>
                            <a:srgbClr val="000000"/>
                          </a:solidFill>
                          <a:effectLst/>
                          <a:latin typeface="CorpoS" pitchFamily="2" charset="0"/>
                          <a:ea typeface="ＭＳ Ｐゴシック" panose="020B0600070205080204" pitchFamily="34" charset="-128"/>
                        </a:rPr>
                        <a:t> </a:t>
                      </a:r>
                      <a:endParaRPr kumimoji="0" lang="de-DE" altLang="de-DE" sz="600" b="0" i="0" u="none" strike="noStrike" cap="none" normalizeH="0" baseline="0">
                        <a:ln>
                          <a:noFill/>
                        </a:ln>
                        <a:solidFill>
                          <a:schemeClr val="tx1"/>
                        </a:solidFill>
                        <a:effectLst/>
                        <a:latin typeface="CorpoS" pitchFamily="2" charset="0"/>
                        <a:ea typeface="ＭＳ Ｐゴシック" panose="020B0600070205080204" pitchFamily="34" charset="-128"/>
                        <a:cs typeface="Arial" panose="020B0604020202020204" pitchFamily="34" charset="0"/>
                      </a:endParaRPr>
                    </a:p>
                  </a:txBody>
                  <a:tcPr marT="45712" marB="45712" anchor="ctr" horzOverflow="overflow">
                    <a:lnL>
                      <a:noFill/>
                    </a:lnL>
                    <a:lnR>
                      <a:noFill/>
                    </a:lnR>
                    <a:lnT>
                      <a:noFill/>
                    </a:lnT>
                    <a:lnB>
                      <a:noFill/>
                    </a:lnB>
                    <a:lnTlToBr>
                      <a:noFill/>
                    </a:lnTlToBr>
                    <a:lnBlToTr>
                      <a:noFill/>
                    </a:lnBlToTr>
                    <a:noFill/>
                  </a:tcPr>
                </a:tc>
                <a:tc>
                  <a:txBody>
                    <a:bodyPr/>
                    <a:lstStyle>
                      <a:lvl1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1pPr>
                      <a:lvl2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2pPr>
                      <a:lvl3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3pPr>
                      <a:lvl4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4pPr>
                      <a:lvl5pPr defTabSz="40640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5pPr>
                      <a:lvl6pPr marL="20891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6pPr>
                      <a:lvl7pPr marL="25463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7pPr>
                      <a:lvl8pPr marL="30035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8pPr>
                      <a:lvl9pPr marL="34607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9pPr>
                    </a:lstStyle>
                    <a:p>
                      <a:pPr marL="0" marR="0" lvl="0" indent="0" algn="l" defTabSz="406400" rtl="0" eaLnBrk="1" fontAlgn="base" latinLnBrk="0" hangingPunct="1">
                        <a:lnSpc>
                          <a:spcPct val="100000"/>
                        </a:lnSpc>
                        <a:spcBef>
                          <a:spcPct val="0"/>
                        </a:spcBef>
                        <a:spcAft>
                          <a:spcPct val="0"/>
                        </a:spcAft>
                        <a:buClrTx/>
                        <a:buSzTx/>
                        <a:buFontTx/>
                        <a:buNone/>
                        <a:tabLst/>
                      </a:pPr>
                      <a:r>
                        <a:rPr kumimoji="0" lang="de-DE" altLang="de-DE" sz="600" b="0" i="0" u="none" strike="noStrike" cap="none" normalizeH="0" baseline="0">
                          <a:ln>
                            <a:noFill/>
                          </a:ln>
                          <a:solidFill>
                            <a:srgbClr val="000000"/>
                          </a:solidFill>
                          <a:effectLst/>
                          <a:latin typeface="CorpoS" pitchFamily="2" charset="0"/>
                          <a:ea typeface="ＭＳ Ｐゴシック" panose="020B0600070205080204" pitchFamily="34" charset="-128"/>
                        </a:rPr>
                        <a:t>Creator of Leica Craft</a:t>
                      </a:r>
                      <a:endParaRPr kumimoji="0" lang="de-DE" altLang="de-DE" sz="600" b="0" i="0" u="none" strike="noStrike" cap="none" normalizeH="0" baseline="0">
                        <a:ln>
                          <a:noFill/>
                        </a:ln>
                        <a:solidFill>
                          <a:schemeClr val="tx1"/>
                        </a:solidFill>
                        <a:effectLst/>
                        <a:latin typeface="CorpoS" pitchFamily="2" charset="0"/>
                        <a:ea typeface="ＭＳ Ｐゴシック" panose="020B0600070205080204" pitchFamily="34" charset="-128"/>
                        <a:cs typeface="Arial" panose="020B0604020202020204" pitchFamily="34" charset="0"/>
                      </a:endParaRPr>
                    </a:p>
                  </a:txBody>
                  <a:tcPr marT="45712" marB="4571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9"/>
                  </a:ext>
                </a:extLst>
              </a:tr>
              <a:tr h="365742">
                <a:tc>
                  <a:txBody>
                    <a:bodyPr/>
                    <a:lstStyle>
                      <a:lvl1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1pPr>
                      <a:lvl2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2pPr>
                      <a:lvl3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3pPr>
                      <a:lvl4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4pPr>
                      <a:lvl5pPr defTabSz="40640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5pPr>
                      <a:lvl6pPr marL="20891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6pPr>
                      <a:lvl7pPr marL="25463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7pPr>
                      <a:lvl8pPr marL="30035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8pPr>
                      <a:lvl9pPr marL="34607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9pPr>
                    </a:lstStyle>
                    <a:p>
                      <a:pPr marL="0" marR="0" lvl="0" indent="0" algn="l" defTabSz="406400" rtl="0" eaLnBrk="1" fontAlgn="base" latinLnBrk="0" hangingPunct="1">
                        <a:lnSpc>
                          <a:spcPct val="100000"/>
                        </a:lnSpc>
                        <a:spcBef>
                          <a:spcPct val="0"/>
                        </a:spcBef>
                        <a:spcAft>
                          <a:spcPct val="0"/>
                        </a:spcAft>
                        <a:buClrTx/>
                        <a:buSzTx/>
                        <a:buFontTx/>
                        <a:buNone/>
                        <a:tabLst/>
                      </a:pPr>
                      <a:r>
                        <a:rPr kumimoji="0" lang="en-GB" altLang="de-DE" sz="600" b="0" i="0" u="none" strike="noStrike" cap="none" normalizeH="0" baseline="0">
                          <a:ln>
                            <a:noFill/>
                          </a:ln>
                          <a:solidFill>
                            <a:srgbClr val="000000"/>
                          </a:solidFill>
                          <a:effectLst/>
                          <a:latin typeface="CorpoS" pitchFamily="2" charset="0"/>
                          <a:ea typeface="ＭＳ Ｐゴシック" panose="020B0600070205080204" pitchFamily="34" charset="-128"/>
                        </a:rPr>
                        <a:t>Clive Campbell </a:t>
                      </a:r>
                      <a:endParaRPr kumimoji="0" lang="de-DE" altLang="de-DE" sz="600" b="0" i="0" u="none" strike="noStrike" cap="none" normalizeH="0" baseline="0">
                        <a:ln>
                          <a:noFill/>
                        </a:ln>
                        <a:solidFill>
                          <a:srgbClr val="000000"/>
                        </a:solidFill>
                        <a:effectLst/>
                        <a:latin typeface="CorpoS" pitchFamily="2" charset="0"/>
                        <a:ea typeface="ＭＳ Ｐゴシック" panose="020B0600070205080204" pitchFamily="34" charset="-128"/>
                      </a:endParaRPr>
                    </a:p>
                  </a:txBody>
                  <a:tcPr marT="45712" marB="45712" anchor="ctr" horzOverflow="overflow">
                    <a:lnL>
                      <a:noFill/>
                    </a:lnL>
                    <a:lnR>
                      <a:noFill/>
                    </a:lnR>
                    <a:lnT>
                      <a:noFill/>
                    </a:lnT>
                    <a:lnB>
                      <a:noFill/>
                    </a:lnB>
                    <a:lnTlToBr>
                      <a:noFill/>
                    </a:lnTlToBr>
                    <a:lnBlToTr>
                      <a:noFill/>
                    </a:lnBlToTr>
                    <a:noFill/>
                  </a:tcPr>
                </a:tc>
                <a:tc>
                  <a:txBody>
                    <a:bodyPr/>
                    <a:lstStyle>
                      <a:lvl1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1pPr>
                      <a:lvl2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2pPr>
                      <a:lvl3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3pPr>
                      <a:lvl4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4pPr>
                      <a:lvl5pPr defTabSz="40640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5pPr>
                      <a:lvl6pPr marL="20891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6pPr>
                      <a:lvl7pPr marL="25463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7pPr>
                      <a:lvl8pPr marL="30035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8pPr>
                      <a:lvl9pPr marL="34607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9pPr>
                    </a:lstStyle>
                    <a:p>
                      <a:pPr marL="0" marR="0" lvl="0" indent="0" algn="l" defTabSz="406400" rtl="0" eaLnBrk="1" fontAlgn="base" latinLnBrk="0" hangingPunct="1">
                        <a:lnSpc>
                          <a:spcPct val="100000"/>
                        </a:lnSpc>
                        <a:spcBef>
                          <a:spcPct val="0"/>
                        </a:spcBef>
                        <a:spcAft>
                          <a:spcPct val="0"/>
                        </a:spcAft>
                        <a:buClrTx/>
                        <a:buSzTx/>
                        <a:buFontTx/>
                        <a:buNone/>
                        <a:tabLst/>
                      </a:pPr>
                      <a:r>
                        <a:rPr kumimoji="0" lang="de-DE" altLang="de-DE" sz="600" b="0" i="0" u="none" strike="noStrike" cap="none" normalizeH="0" baseline="0">
                          <a:ln>
                            <a:noFill/>
                          </a:ln>
                          <a:solidFill>
                            <a:schemeClr val="tx1"/>
                          </a:solidFill>
                          <a:effectLst/>
                          <a:latin typeface="CorpoS" pitchFamily="2" charset="0"/>
                          <a:ea typeface="ＭＳ Ｐゴシック" panose="020B0600070205080204" pitchFamily="34" charset="-128"/>
                          <a:cs typeface="Arial" panose="020B0604020202020204" pitchFamily="34" charset="0"/>
                          <a:hlinkClick r:id="rId16"/>
                        </a:rPr>
                        <a:t>https://www.instagram.com/fliickman/</a:t>
                      </a:r>
                      <a:r>
                        <a:rPr kumimoji="0" lang="de-DE" altLang="de-DE" sz="600" b="0" i="0" u="none" strike="noStrike" cap="none" normalizeH="0" baseline="0">
                          <a:ln>
                            <a:noFill/>
                          </a:ln>
                          <a:solidFill>
                            <a:schemeClr val="tx1"/>
                          </a:solidFill>
                          <a:effectLst/>
                          <a:latin typeface="CorpoS" pitchFamily="2" charset="0"/>
                          <a:ea typeface="ＭＳ Ｐゴシック" panose="020B0600070205080204" pitchFamily="34" charset="-128"/>
                          <a:cs typeface="Arial" panose="020B0604020202020204" pitchFamily="34" charset="0"/>
                        </a:rPr>
                        <a:t> </a:t>
                      </a:r>
                    </a:p>
                  </a:txBody>
                  <a:tcPr marT="45712" marB="45712" anchor="ctr" horzOverflow="overflow">
                    <a:lnL>
                      <a:noFill/>
                    </a:lnL>
                    <a:lnR>
                      <a:noFill/>
                    </a:lnR>
                    <a:lnT>
                      <a:noFill/>
                    </a:lnT>
                    <a:lnB>
                      <a:noFill/>
                    </a:lnB>
                    <a:lnTlToBr>
                      <a:noFill/>
                    </a:lnTlToBr>
                    <a:lnBlToTr>
                      <a:noFill/>
                    </a:lnBlToTr>
                    <a:noFill/>
                  </a:tcPr>
                </a:tc>
                <a:tc>
                  <a:txBody>
                    <a:bodyPr/>
                    <a:lstStyle>
                      <a:lvl1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1pPr>
                      <a:lvl2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2pPr>
                      <a:lvl3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3pPr>
                      <a:lvl4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4pPr>
                      <a:lvl5pPr defTabSz="40640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5pPr>
                      <a:lvl6pPr marL="20891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6pPr>
                      <a:lvl7pPr marL="25463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7pPr>
                      <a:lvl8pPr marL="30035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8pPr>
                      <a:lvl9pPr marL="34607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9pPr>
                    </a:lstStyle>
                    <a:p>
                      <a:pPr marL="0" marR="0" lvl="0" indent="0" algn="l" defTabSz="406400" rtl="0" eaLnBrk="1" fontAlgn="base" latinLnBrk="0" hangingPunct="1">
                        <a:lnSpc>
                          <a:spcPct val="100000"/>
                        </a:lnSpc>
                        <a:spcBef>
                          <a:spcPct val="0"/>
                        </a:spcBef>
                        <a:spcAft>
                          <a:spcPct val="0"/>
                        </a:spcAft>
                        <a:buClrTx/>
                        <a:buSzTx/>
                        <a:buFontTx/>
                        <a:buNone/>
                        <a:tabLst/>
                      </a:pPr>
                      <a:r>
                        <a:rPr kumimoji="0" lang="en-US" altLang="de-DE" sz="600" b="0" i="0" u="none" strike="noStrike" cap="none" normalizeH="0" baseline="0">
                          <a:ln>
                            <a:noFill/>
                          </a:ln>
                          <a:solidFill>
                            <a:srgbClr val="000000"/>
                          </a:solidFill>
                          <a:effectLst/>
                          <a:latin typeface="CorpoS" pitchFamily="2" charset="0"/>
                          <a:ea typeface="ＭＳ Ｐゴシック" panose="020B0600070205080204" pitchFamily="34" charset="-128"/>
                        </a:rPr>
                        <a:t>we have worked with him in the past,</a:t>
                      </a:r>
                    </a:p>
                    <a:p>
                      <a:pPr marL="0" marR="0" lvl="0" indent="0" algn="l" defTabSz="406400" rtl="0" eaLnBrk="1" fontAlgn="base" latinLnBrk="0" hangingPunct="1">
                        <a:lnSpc>
                          <a:spcPct val="100000"/>
                        </a:lnSpc>
                        <a:spcBef>
                          <a:spcPct val="0"/>
                        </a:spcBef>
                        <a:spcAft>
                          <a:spcPct val="0"/>
                        </a:spcAft>
                        <a:buClrTx/>
                        <a:buSzTx/>
                        <a:buFontTx/>
                        <a:buNone/>
                        <a:tabLst/>
                      </a:pPr>
                      <a:r>
                        <a:rPr kumimoji="0" lang="en-US" altLang="de-DE" sz="600" b="0" i="0" u="none" strike="noStrike" cap="none" normalizeH="0" baseline="0">
                          <a:ln>
                            <a:noFill/>
                          </a:ln>
                          <a:solidFill>
                            <a:srgbClr val="000000"/>
                          </a:solidFill>
                          <a:effectLst/>
                          <a:latin typeface="CorpoS" pitchFamily="2" charset="0"/>
                          <a:ea typeface="ＭＳ Ｐゴシック" panose="020B0600070205080204" pitchFamily="34" charset="-128"/>
                        </a:rPr>
                        <a:t>tried to blackmail us in order to get free products</a:t>
                      </a:r>
                    </a:p>
                    <a:p>
                      <a:pPr marL="0" marR="0" lvl="0" indent="0" algn="l" defTabSz="406400" rtl="0" eaLnBrk="1" fontAlgn="base" latinLnBrk="0" hangingPunct="1">
                        <a:lnSpc>
                          <a:spcPct val="100000"/>
                        </a:lnSpc>
                        <a:spcBef>
                          <a:spcPct val="0"/>
                        </a:spcBef>
                        <a:spcAft>
                          <a:spcPct val="0"/>
                        </a:spcAft>
                        <a:buClrTx/>
                        <a:buSzTx/>
                        <a:buFontTx/>
                        <a:buNone/>
                        <a:tabLst/>
                      </a:pPr>
                      <a:endParaRPr kumimoji="0" lang="de-DE" altLang="de-DE" sz="600" b="0" i="0" u="none" strike="noStrike" cap="none" normalizeH="0" baseline="0">
                        <a:ln>
                          <a:noFill/>
                        </a:ln>
                        <a:solidFill>
                          <a:schemeClr val="tx1"/>
                        </a:solidFill>
                        <a:effectLst/>
                        <a:latin typeface="CorpoS" pitchFamily="2" charset="0"/>
                        <a:ea typeface="ＭＳ Ｐゴシック" panose="020B0600070205080204" pitchFamily="34" charset="-128"/>
                        <a:cs typeface="Arial" panose="020B0604020202020204" pitchFamily="34" charset="0"/>
                      </a:endParaRPr>
                    </a:p>
                  </a:txBody>
                  <a:tcPr marT="45712" marB="4571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0"/>
                  </a:ext>
                </a:extLst>
              </a:tr>
              <a:tr h="365742">
                <a:tc>
                  <a:txBody>
                    <a:bodyPr/>
                    <a:lstStyle>
                      <a:lvl1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1pPr>
                      <a:lvl2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2pPr>
                      <a:lvl3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3pPr>
                      <a:lvl4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4pPr>
                      <a:lvl5pPr defTabSz="40640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5pPr>
                      <a:lvl6pPr marL="20891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6pPr>
                      <a:lvl7pPr marL="25463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7pPr>
                      <a:lvl8pPr marL="30035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8pPr>
                      <a:lvl9pPr marL="34607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9pPr>
                    </a:lstStyle>
                    <a:p>
                      <a:pPr marL="0" marR="0" lvl="0" indent="0" algn="l" defTabSz="406400" rtl="0" eaLnBrk="1" fontAlgn="base" latinLnBrk="0" hangingPunct="1">
                        <a:lnSpc>
                          <a:spcPct val="100000"/>
                        </a:lnSpc>
                        <a:spcBef>
                          <a:spcPct val="0"/>
                        </a:spcBef>
                        <a:spcAft>
                          <a:spcPct val="0"/>
                        </a:spcAft>
                        <a:buClrTx/>
                        <a:buSzTx/>
                        <a:buFontTx/>
                        <a:buNone/>
                        <a:tabLst/>
                      </a:pPr>
                      <a:r>
                        <a:rPr kumimoji="0" lang="de-DE" altLang="de-DE" sz="600" b="0" i="0" u="none" strike="noStrike" cap="none" normalizeH="0" baseline="0">
                          <a:ln>
                            <a:noFill/>
                          </a:ln>
                          <a:solidFill>
                            <a:srgbClr val="000000"/>
                          </a:solidFill>
                          <a:effectLst/>
                          <a:latin typeface="CorpoS" pitchFamily="2" charset="0"/>
                          <a:ea typeface="ＭＳ Ｐゴシック" panose="020B0600070205080204" pitchFamily="34" charset="-128"/>
                        </a:rPr>
                        <a:t>Tyler Spangler </a:t>
                      </a:r>
                    </a:p>
                  </a:txBody>
                  <a:tcPr marT="45712" marB="45712" horzOverflow="overflow">
                    <a:lnL>
                      <a:noFill/>
                    </a:lnL>
                    <a:lnR>
                      <a:noFill/>
                    </a:lnR>
                    <a:lnT>
                      <a:noFill/>
                    </a:lnT>
                    <a:lnB>
                      <a:noFill/>
                    </a:lnB>
                    <a:lnTlToBr>
                      <a:noFill/>
                    </a:lnTlToBr>
                    <a:lnBlToTr>
                      <a:noFill/>
                    </a:lnBlToTr>
                    <a:noFill/>
                  </a:tcPr>
                </a:tc>
                <a:tc>
                  <a:txBody>
                    <a:bodyPr/>
                    <a:lstStyle>
                      <a:lvl1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1pPr>
                      <a:lvl2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2pPr>
                      <a:lvl3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3pPr>
                      <a:lvl4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4pPr>
                      <a:lvl5pPr defTabSz="40640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5pPr>
                      <a:lvl6pPr marL="20891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6pPr>
                      <a:lvl7pPr marL="25463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7pPr>
                      <a:lvl8pPr marL="30035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8pPr>
                      <a:lvl9pPr marL="34607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9pPr>
                    </a:lstStyle>
                    <a:p>
                      <a:pPr marL="0" marR="0" lvl="0" indent="0" algn="l" defTabSz="406400" rtl="0" eaLnBrk="1" fontAlgn="base" latinLnBrk="0" hangingPunct="1">
                        <a:lnSpc>
                          <a:spcPct val="100000"/>
                        </a:lnSpc>
                        <a:spcBef>
                          <a:spcPct val="0"/>
                        </a:spcBef>
                        <a:spcAft>
                          <a:spcPct val="0"/>
                        </a:spcAft>
                        <a:buClrTx/>
                        <a:buSzTx/>
                        <a:buFontTx/>
                        <a:buNone/>
                        <a:tabLst/>
                      </a:pPr>
                      <a:r>
                        <a:rPr kumimoji="0" lang="de-DE" altLang="de-DE" sz="600" b="0" i="0" u="none" strike="noStrike" cap="none" normalizeH="0" baseline="0">
                          <a:ln>
                            <a:noFill/>
                          </a:ln>
                          <a:solidFill>
                            <a:schemeClr val="tx1"/>
                          </a:solidFill>
                          <a:effectLst/>
                          <a:latin typeface="CorpoS" pitchFamily="2" charset="0"/>
                          <a:ea typeface="ＭＳ Ｐゴシック" panose="020B0600070205080204" pitchFamily="34" charset="-128"/>
                          <a:cs typeface="Arial" panose="020B0604020202020204" pitchFamily="34" charset="0"/>
                          <a:hlinkClick r:id="rId17"/>
                        </a:rPr>
                        <a:t>https://www.instagram.com/firsthandaccount/</a:t>
                      </a:r>
                      <a:r>
                        <a:rPr kumimoji="0" lang="de-DE" altLang="de-DE" sz="600" b="0" i="0" u="none" strike="noStrike" cap="none" normalizeH="0" baseline="0">
                          <a:ln>
                            <a:noFill/>
                          </a:ln>
                          <a:solidFill>
                            <a:schemeClr val="tx1"/>
                          </a:solidFill>
                          <a:effectLst/>
                          <a:latin typeface="CorpoS" pitchFamily="2" charset="0"/>
                          <a:ea typeface="ＭＳ Ｐゴシック" panose="020B0600070205080204" pitchFamily="34" charset="-128"/>
                          <a:cs typeface="Arial" panose="020B0604020202020204" pitchFamily="34" charset="0"/>
                        </a:rPr>
                        <a:t> </a:t>
                      </a:r>
                    </a:p>
                  </a:txBody>
                  <a:tcPr marT="45712" marB="45712" horzOverflow="overflow">
                    <a:lnL>
                      <a:noFill/>
                    </a:lnL>
                    <a:lnR>
                      <a:noFill/>
                    </a:lnR>
                    <a:lnT>
                      <a:noFill/>
                    </a:lnT>
                    <a:lnB>
                      <a:noFill/>
                    </a:lnB>
                    <a:lnTlToBr>
                      <a:noFill/>
                    </a:lnTlToBr>
                    <a:lnBlToTr>
                      <a:noFill/>
                    </a:lnBlToTr>
                    <a:noFill/>
                  </a:tcPr>
                </a:tc>
                <a:tc>
                  <a:txBody>
                    <a:bodyPr/>
                    <a:lstStyle>
                      <a:lvl1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1pPr>
                      <a:lvl2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2pPr>
                      <a:lvl3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3pPr>
                      <a:lvl4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4pPr>
                      <a:lvl5pPr defTabSz="40640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5pPr>
                      <a:lvl6pPr marL="20891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6pPr>
                      <a:lvl7pPr marL="25463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7pPr>
                      <a:lvl8pPr marL="30035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8pPr>
                      <a:lvl9pPr marL="34607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9pPr>
                    </a:lstStyle>
                    <a:p>
                      <a:pPr marL="0" marR="0" lvl="0" indent="0" algn="l" defTabSz="406400" rtl="0" eaLnBrk="1" fontAlgn="base" latinLnBrk="0" hangingPunct="1">
                        <a:lnSpc>
                          <a:spcPct val="100000"/>
                        </a:lnSpc>
                        <a:spcBef>
                          <a:spcPct val="0"/>
                        </a:spcBef>
                        <a:spcAft>
                          <a:spcPct val="0"/>
                        </a:spcAft>
                        <a:buClrTx/>
                        <a:buSzTx/>
                        <a:buFontTx/>
                        <a:buNone/>
                        <a:tabLst/>
                      </a:pPr>
                      <a:r>
                        <a:rPr kumimoji="0" lang="en-US" altLang="de-DE" sz="600" b="0" i="0" u="none" strike="noStrike" cap="none" normalizeH="0" baseline="0">
                          <a:ln>
                            <a:noFill/>
                          </a:ln>
                          <a:solidFill>
                            <a:schemeClr val="tx1"/>
                          </a:solidFill>
                          <a:effectLst/>
                          <a:latin typeface="CorpoS" pitchFamily="2" charset="0"/>
                          <a:ea typeface="ＭＳ Ｐゴシック" panose="020B0600070205080204" pitchFamily="34" charset="-128"/>
                          <a:cs typeface="Arial" panose="020B0604020202020204" pitchFamily="34" charset="0"/>
                        </a:rPr>
                        <a:t>we were not able to loan him gear during the times he requested and he was disappointed and started to spam on postings</a:t>
                      </a:r>
                      <a:endParaRPr kumimoji="0" lang="de-DE" altLang="de-DE" sz="600" b="0" i="0" u="none" strike="noStrike" cap="none" normalizeH="0" baseline="0">
                        <a:ln>
                          <a:noFill/>
                        </a:ln>
                        <a:solidFill>
                          <a:schemeClr val="tx1"/>
                        </a:solidFill>
                        <a:effectLst/>
                        <a:latin typeface="CorpoS" pitchFamily="2" charset="0"/>
                        <a:ea typeface="ＭＳ Ｐゴシック" panose="020B0600070205080204" pitchFamily="34" charset="-128"/>
                        <a:cs typeface="Arial" panose="020B0604020202020204" pitchFamily="34" charset="0"/>
                      </a:endParaRPr>
                    </a:p>
                  </a:txBody>
                  <a:tcPr marT="45712" marB="45712"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1"/>
                  </a:ext>
                </a:extLst>
              </a:tr>
              <a:tr h="365742">
                <a:tc>
                  <a:txBody>
                    <a:bodyPr/>
                    <a:lstStyle>
                      <a:lvl1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1pPr>
                      <a:lvl2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2pPr>
                      <a:lvl3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3pPr>
                      <a:lvl4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4pPr>
                      <a:lvl5pPr defTabSz="40640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5pPr>
                      <a:lvl6pPr marL="20891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6pPr>
                      <a:lvl7pPr marL="25463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7pPr>
                      <a:lvl8pPr marL="30035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8pPr>
                      <a:lvl9pPr marL="34607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9pPr>
                    </a:lstStyle>
                    <a:p>
                      <a:pPr marL="0" marR="0" lvl="0" indent="0" algn="l" defTabSz="406400" rtl="0" eaLnBrk="1" fontAlgn="base" latinLnBrk="0" hangingPunct="1">
                        <a:lnSpc>
                          <a:spcPct val="100000"/>
                        </a:lnSpc>
                        <a:spcBef>
                          <a:spcPct val="0"/>
                        </a:spcBef>
                        <a:spcAft>
                          <a:spcPct val="0"/>
                        </a:spcAft>
                        <a:buClrTx/>
                        <a:buSzTx/>
                        <a:buFontTx/>
                        <a:buNone/>
                        <a:tabLst/>
                      </a:pPr>
                      <a:r>
                        <a:rPr kumimoji="0" lang="de-DE" altLang="de-DE" sz="600" b="0" i="0" u="none" strike="noStrike" cap="none" normalizeH="0" baseline="0">
                          <a:ln>
                            <a:noFill/>
                          </a:ln>
                          <a:solidFill>
                            <a:srgbClr val="000000"/>
                          </a:solidFill>
                          <a:effectLst/>
                          <a:latin typeface="CorpoS" pitchFamily="2" charset="0"/>
                          <a:ea typeface="ＭＳ Ｐゴシック" panose="020B0600070205080204" pitchFamily="34" charset="-128"/>
                        </a:rPr>
                        <a:t>Paul Ripke </a:t>
                      </a:r>
                    </a:p>
                  </a:txBody>
                  <a:tcPr marT="45712" marB="45712" horzOverflow="overflow">
                    <a:lnL>
                      <a:noFill/>
                    </a:lnL>
                    <a:lnR>
                      <a:noFill/>
                    </a:lnR>
                    <a:lnT>
                      <a:noFill/>
                    </a:lnT>
                    <a:lnB>
                      <a:noFill/>
                    </a:lnB>
                    <a:lnTlToBr>
                      <a:noFill/>
                    </a:lnTlToBr>
                    <a:lnBlToTr>
                      <a:noFill/>
                    </a:lnBlToTr>
                    <a:noFill/>
                  </a:tcPr>
                </a:tc>
                <a:tc>
                  <a:txBody>
                    <a:bodyPr/>
                    <a:lstStyle>
                      <a:lvl1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1pPr>
                      <a:lvl2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2pPr>
                      <a:lvl3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3pPr>
                      <a:lvl4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4pPr>
                      <a:lvl5pPr defTabSz="40640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5pPr>
                      <a:lvl6pPr marL="20891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6pPr>
                      <a:lvl7pPr marL="25463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7pPr>
                      <a:lvl8pPr marL="30035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8pPr>
                      <a:lvl9pPr marL="34607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9pPr>
                    </a:lstStyle>
                    <a:p>
                      <a:pPr marL="0" marR="0" lvl="0" indent="0" algn="l" defTabSz="406400" rtl="0" eaLnBrk="1" fontAlgn="base" latinLnBrk="0" hangingPunct="1">
                        <a:lnSpc>
                          <a:spcPct val="100000"/>
                        </a:lnSpc>
                        <a:spcBef>
                          <a:spcPct val="0"/>
                        </a:spcBef>
                        <a:spcAft>
                          <a:spcPct val="0"/>
                        </a:spcAft>
                        <a:buClrTx/>
                        <a:buSzTx/>
                        <a:buFontTx/>
                        <a:buNone/>
                        <a:tabLst/>
                      </a:pPr>
                      <a:r>
                        <a:rPr kumimoji="0" lang="de-DE" altLang="de-DE" sz="600" b="0" i="0" u="none" strike="noStrike" cap="none" normalizeH="0" baseline="0">
                          <a:ln>
                            <a:noFill/>
                          </a:ln>
                          <a:solidFill>
                            <a:schemeClr val="tx1"/>
                          </a:solidFill>
                          <a:effectLst/>
                          <a:latin typeface="CorpoS" pitchFamily="2" charset="0"/>
                          <a:ea typeface="ＭＳ Ｐゴシック" panose="020B0600070205080204" pitchFamily="34" charset="-128"/>
                          <a:cs typeface="Arial" panose="020B0604020202020204" pitchFamily="34" charset="0"/>
                          <a:hlinkClick r:id="rId18"/>
                        </a:rPr>
                        <a:t>https://www.instagram.com/paulripke/</a:t>
                      </a:r>
                      <a:r>
                        <a:rPr kumimoji="0" lang="de-DE" altLang="de-DE" sz="600" b="0" i="0" u="none" strike="noStrike" cap="none" normalizeH="0" baseline="0">
                          <a:ln>
                            <a:noFill/>
                          </a:ln>
                          <a:solidFill>
                            <a:schemeClr val="tx1"/>
                          </a:solidFill>
                          <a:effectLst/>
                          <a:latin typeface="CorpoS" pitchFamily="2" charset="0"/>
                          <a:ea typeface="ＭＳ Ｐゴシック" panose="020B0600070205080204" pitchFamily="34" charset="-128"/>
                          <a:cs typeface="Arial" panose="020B0604020202020204" pitchFamily="34" charset="0"/>
                        </a:rPr>
                        <a:t> </a:t>
                      </a:r>
                    </a:p>
                  </a:txBody>
                  <a:tcPr marT="45712" marB="45712" horzOverflow="overflow">
                    <a:lnL>
                      <a:noFill/>
                    </a:lnL>
                    <a:lnR>
                      <a:noFill/>
                    </a:lnR>
                    <a:lnT>
                      <a:noFill/>
                    </a:lnT>
                    <a:lnB>
                      <a:noFill/>
                    </a:lnB>
                    <a:lnTlToBr>
                      <a:noFill/>
                    </a:lnTlToBr>
                    <a:lnBlToTr>
                      <a:noFill/>
                    </a:lnBlToTr>
                    <a:noFill/>
                  </a:tcPr>
                </a:tc>
                <a:tc>
                  <a:txBody>
                    <a:bodyPr/>
                    <a:lstStyle>
                      <a:lvl1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1pPr>
                      <a:lvl2pPr defTabSz="406400">
                        <a:lnSpc>
                          <a:spcPts val="1963"/>
                        </a:lnSpc>
                        <a:spcBef>
                          <a:spcPct val="25000"/>
                        </a:spcBef>
                        <a:spcAft>
                          <a:spcPts val="625"/>
                        </a:spcAft>
                        <a:buSzPct val="90000"/>
                        <a:buFont typeface="CorpoS" pitchFamily="2" charset="0"/>
                        <a:defRPr>
                          <a:solidFill>
                            <a:schemeClr val="tx1"/>
                          </a:solidFill>
                          <a:latin typeface="CorpoS" pitchFamily="2" charset="0"/>
                          <a:ea typeface="ＭＳ Ｐゴシック" panose="020B0600070205080204" pitchFamily="34" charset="-128"/>
                        </a:defRPr>
                      </a:lvl2pPr>
                      <a:lvl3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3pPr>
                      <a:lvl4pPr defTabSz="406400">
                        <a:lnSpc>
                          <a:spcPts val="1963"/>
                        </a:lnSpc>
                        <a:spcBef>
                          <a:spcPct val="25000"/>
                        </a:spcBef>
                        <a:spcAft>
                          <a:spcPts val="625"/>
                        </a:spcAft>
                        <a:buSzPct val="90000"/>
                        <a:buFont typeface="CorpoS" pitchFamily="2" charset="0"/>
                        <a:defRPr sz="1600">
                          <a:solidFill>
                            <a:schemeClr val="tx1"/>
                          </a:solidFill>
                          <a:latin typeface="CorpoS" pitchFamily="2" charset="0"/>
                          <a:ea typeface="ＭＳ Ｐゴシック" panose="020B0600070205080204" pitchFamily="34" charset="-128"/>
                        </a:defRPr>
                      </a:lvl4pPr>
                      <a:lvl5pPr defTabSz="40640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5pPr>
                      <a:lvl6pPr marL="20891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6pPr>
                      <a:lvl7pPr marL="25463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7pPr>
                      <a:lvl8pPr marL="30035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8pPr>
                      <a:lvl9pPr marL="3460750" indent="196850" defTabSz="406400" eaLnBrk="0" fontAlgn="base" hangingPunct="0">
                        <a:lnSpc>
                          <a:spcPts val="1963"/>
                        </a:lnSpc>
                        <a:spcBef>
                          <a:spcPct val="25000"/>
                        </a:spcBef>
                        <a:spcAft>
                          <a:spcPts val="625"/>
                        </a:spcAft>
                        <a:buSzPct val="90000"/>
                        <a:buFont typeface="CorpoS" pitchFamily="2" charset="0"/>
                        <a:defRPr sz="1200">
                          <a:solidFill>
                            <a:schemeClr val="tx1"/>
                          </a:solidFill>
                          <a:latin typeface="CorpoS" pitchFamily="2" charset="0"/>
                          <a:ea typeface="ＭＳ Ｐゴシック" panose="020B0600070205080204" pitchFamily="34" charset="-128"/>
                        </a:defRPr>
                      </a:lvl9pPr>
                    </a:lstStyle>
                    <a:p>
                      <a:pPr marL="0" marR="0" lvl="0" indent="0" algn="l" defTabSz="406400" rtl="0" eaLnBrk="1" fontAlgn="base" latinLnBrk="0" hangingPunct="1">
                        <a:lnSpc>
                          <a:spcPct val="100000"/>
                        </a:lnSpc>
                        <a:spcBef>
                          <a:spcPct val="0"/>
                        </a:spcBef>
                        <a:spcAft>
                          <a:spcPct val="0"/>
                        </a:spcAft>
                        <a:buClrTx/>
                        <a:buSzTx/>
                        <a:buFontTx/>
                        <a:buNone/>
                        <a:tabLst/>
                      </a:pPr>
                      <a:r>
                        <a:rPr kumimoji="0" lang="en-US" altLang="de-DE" sz="600" b="0" i="0" u="none" strike="noStrike" cap="none" normalizeH="0" baseline="0">
                          <a:ln>
                            <a:noFill/>
                          </a:ln>
                          <a:solidFill>
                            <a:schemeClr val="tx1"/>
                          </a:solidFill>
                          <a:effectLst/>
                          <a:latin typeface="CorpoS" pitchFamily="2" charset="0"/>
                          <a:ea typeface="ＭＳ Ｐゴシック" panose="020B0600070205080204" pitchFamily="34" charset="-128"/>
                          <a:cs typeface="Arial" panose="020B0604020202020204" pitchFamily="34" charset="0"/>
                        </a:rPr>
                        <a:t>Negative communication on his Social Media channels about the brand and also negative behavior on events</a:t>
                      </a:r>
                    </a:p>
                  </a:txBody>
                  <a:tcPr marT="45712" marB="45712"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el 1"/>
          <p:cNvSpPr>
            <a:spLocks noGrp="1"/>
          </p:cNvSpPr>
          <p:nvPr>
            <p:ph type="title"/>
          </p:nvPr>
        </p:nvSpPr>
        <p:spPr>
          <a:xfrm>
            <a:off x="684213" y="1933575"/>
            <a:ext cx="7531100" cy="579438"/>
          </a:xfrm>
        </p:spPr>
        <p:txBody>
          <a:bodyPr/>
          <a:lstStyle/>
          <a:p>
            <a:r>
              <a:rPr lang="de-DE" altLang="de-DE"/>
              <a:t>6. Asset Creation</a:t>
            </a:r>
          </a:p>
        </p:txBody>
      </p:sp>
      <p:sp>
        <p:nvSpPr>
          <p:cNvPr id="65539"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342A0F85-14AA-4B31-B5CC-C74D81D27B71}" type="slidenum">
              <a:rPr lang="de-DE" altLang="de-DE" sz="800" smtClean="0"/>
              <a:pPr>
                <a:lnSpc>
                  <a:spcPct val="100000"/>
                </a:lnSpc>
                <a:spcBef>
                  <a:spcPct val="0"/>
                </a:spcBef>
                <a:spcAft>
                  <a:spcPct val="0"/>
                </a:spcAft>
                <a:buSzTx/>
                <a:buFontTx/>
                <a:buNone/>
              </a:pPr>
              <a:t>34</a:t>
            </a:fld>
            <a:r>
              <a:rPr lang="de-DE" altLang="de-DE" sz="800"/>
              <a:t> </a:t>
            </a:r>
          </a:p>
        </p:txBody>
      </p:sp>
      <p:sp>
        <p:nvSpPr>
          <p:cNvPr id="5" name="Rechteck 4"/>
          <p:cNvSpPr/>
          <p:nvPr/>
        </p:nvSpPr>
        <p:spPr bwMode="auto">
          <a:xfrm>
            <a:off x="4721225" y="1563688"/>
            <a:ext cx="3451225" cy="2070100"/>
          </a:xfrm>
          <a:prstGeom prst="rect">
            <a:avLst/>
          </a:prstGeom>
          <a:solidFill>
            <a:schemeClr val="bg1"/>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108000" rIns="90000" bIns="72000"/>
          <a:lstStyle/>
          <a:p>
            <a:pPr defTabSz="792163">
              <a:defRPr/>
            </a:pPr>
            <a:endParaRPr lang="de-DE" sz="1300">
              <a:latin typeface="Arial"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el 1"/>
          <p:cNvSpPr>
            <a:spLocks noGrp="1"/>
          </p:cNvSpPr>
          <p:nvPr>
            <p:ph type="title"/>
          </p:nvPr>
        </p:nvSpPr>
        <p:spPr>
          <a:xfrm>
            <a:off x="1042988" y="339725"/>
            <a:ext cx="7531100" cy="579438"/>
          </a:xfrm>
        </p:spPr>
        <p:txBody>
          <a:bodyPr/>
          <a:lstStyle/>
          <a:p>
            <a:r>
              <a:rPr lang="de-DE" altLang="de-DE">
                <a:latin typeface="CorporateS-Regular"/>
                <a:ea typeface="CorporateS-Regular"/>
                <a:cs typeface="CorporateS-Regular"/>
              </a:rPr>
              <a:t>Design | Colours</a:t>
            </a:r>
          </a:p>
        </p:txBody>
      </p:sp>
      <p:sp>
        <p:nvSpPr>
          <p:cNvPr id="18" name="Titel 1"/>
          <p:cNvSpPr txBox="1">
            <a:spLocks/>
          </p:cNvSpPr>
          <p:nvPr/>
        </p:nvSpPr>
        <p:spPr bwMode="auto">
          <a:xfrm>
            <a:off x="711200" y="1919288"/>
            <a:ext cx="3429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lnSpc>
                <a:spcPct val="100000"/>
              </a:lnSpc>
              <a:defRPr/>
            </a:pPr>
            <a:r>
              <a:rPr lang="en-GB" sz="1000" dirty="0">
                <a:latin typeface="+mn-lt"/>
                <a:ea typeface="CorporateS-Light" charset="0"/>
                <a:cs typeface="CorporateS-Light" charset="0"/>
              </a:rPr>
              <a:t>The pre-defined colour spectrum is representative of Leica Camera‘s brand positioning which is modern, high-quality, individual, sophisticated and timeless. Leica Camera reduces photography down to the essentials. Therefore, the colour schemes are defined as restrained and unobtrusive as well to put in focus what is most important: the photograph and its meaning.</a:t>
            </a:r>
          </a:p>
          <a:p>
            <a:pPr>
              <a:lnSpc>
                <a:spcPct val="100000"/>
              </a:lnSpc>
              <a:defRPr/>
            </a:pPr>
            <a:endParaRPr lang="en-GB" sz="1000" dirty="0">
              <a:latin typeface="+mn-lt"/>
              <a:ea typeface="CorporateS-Light" charset="0"/>
              <a:cs typeface="CorporateS-Light" charset="0"/>
            </a:endParaRPr>
          </a:p>
          <a:p>
            <a:pPr>
              <a:lnSpc>
                <a:spcPct val="100000"/>
              </a:lnSpc>
              <a:defRPr/>
            </a:pPr>
            <a:r>
              <a:rPr lang="en-GB" sz="1000" dirty="0">
                <a:latin typeface="+mn-lt"/>
                <a:ea typeface="CorporateS-Light" charset="0"/>
                <a:cs typeface="CorporateS-Light" charset="0"/>
              </a:rPr>
              <a:t>Please remember to only use RGB. This colour mode is binding for all digital images.</a:t>
            </a:r>
            <a:endParaRPr lang="en-GB" kern="0" dirty="0">
              <a:solidFill>
                <a:srgbClr val="999999"/>
              </a:solidFill>
              <a:latin typeface="+mn-lt"/>
              <a:ea typeface="CorporateS-Light" charset="0"/>
              <a:cs typeface="CorporateS-Light" charset="0"/>
            </a:endParaRPr>
          </a:p>
          <a:p>
            <a:pPr>
              <a:lnSpc>
                <a:spcPct val="100000"/>
              </a:lnSpc>
              <a:defRPr/>
            </a:pPr>
            <a:endParaRPr lang="en-GB" sz="1000" kern="0" dirty="0">
              <a:latin typeface="+mn-lt"/>
              <a:ea typeface="CorporateS-Light" charset="0"/>
              <a:cs typeface="CorporateS-Light" charset="0"/>
            </a:endParaRPr>
          </a:p>
        </p:txBody>
      </p:sp>
      <p:sp>
        <p:nvSpPr>
          <p:cNvPr id="20" name="Titel 1"/>
          <p:cNvSpPr txBox="1">
            <a:spLocks/>
          </p:cNvSpPr>
          <p:nvPr/>
        </p:nvSpPr>
        <p:spPr bwMode="auto">
          <a:xfrm>
            <a:off x="684213" y="1350963"/>
            <a:ext cx="35972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defRPr/>
            </a:pPr>
            <a:r>
              <a:rPr lang="en-GB" b="1" kern="0" dirty="0">
                <a:ea typeface="CorporateS-Regular" charset="0"/>
                <a:cs typeface="CorporateS-Regular" charset="0"/>
              </a:rPr>
              <a:t>Colours</a:t>
            </a:r>
          </a:p>
        </p:txBody>
      </p:sp>
      <p:sp>
        <p:nvSpPr>
          <p:cNvPr id="66565" name="Rechteck 5"/>
          <p:cNvSpPr>
            <a:spLocks noChangeArrowheads="1"/>
          </p:cNvSpPr>
          <p:nvPr/>
        </p:nvSpPr>
        <p:spPr bwMode="auto">
          <a:xfrm>
            <a:off x="7219950" y="1955800"/>
            <a:ext cx="736600" cy="261938"/>
          </a:xfrm>
          <a:prstGeom prst="rect">
            <a:avLst/>
          </a:prstGeom>
          <a:solidFill>
            <a:schemeClr val="bg2"/>
          </a:solidFill>
          <a:ln>
            <a:noFill/>
          </a:ln>
          <a:extLst>
            <a:ext uri="{91240B29-F687-4F45-9708-019B960494DF}">
              <a14:hiddenLine xmlns:a14="http://schemas.microsoft.com/office/drawing/2010/main" w="12700" algn="ctr">
                <a:solidFill>
                  <a:srgbClr val="000000"/>
                </a:solidFill>
                <a:round/>
                <a:headEnd/>
                <a:tailEnd/>
              </a14:hiddenLine>
            </a:ext>
          </a:extLst>
        </p:spPr>
        <p:txBody>
          <a:bodyPr tIns="108000" rIns="90000" bIns="72000"/>
          <a:lstStyle>
            <a:lvl1pPr defTabSz="792163">
              <a:defRPr sz="1200">
                <a:solidFill>
                  <a:schemeClr val="tx1"/>
                </a:solidFill>
                <a:latin typeface="Arial" panose="020B0604020202020204" pitchFamily="34" charset="0"/>
                <a:ea typeface="MS PGothic" panose="020B0600070205080204" pitchFamily="34" charset="-128"/>
              </a:defRPr>
            </a:lvl1pPr>
            <a:lvl2pPr defTabSz="792163">
              <a:defRPr sz="1200">
                <a:solidFill>
                  <a:schemeClr val="tx1"/>
                </a:solidFill>
                <a:latin typeface="Arial" panose="020B0604020202020204" pitchFamily="34" charset="0"/>
                <a:ea typeface="MS PGothic" panose="020B0600070205080204" pitchFamily="34" charset="-128"/>
              </a:defRPr>
            </a:lvl2pPr>
            <a:lvl3pPr defTabSz="792163">
              <a:defRPr sz="1200">
                <a:solidFill>
                  <a:schemeClr val="tx1"/>
                </a:solidFill>
                <a:latin typeface="Arial" panose="020B0604020202020204" pitchFamily="34" charset="0"/>
                <a:ea typeface="MS PGothic" panose="020B0600070205080204" pitchFamily="34" charset="-128"/>
              </a:defRPr>
            </a:lvl3pPr>
            <a:lvl4pPr defTabSz="792163">
              <a:defRPr sz="1200">
                <a:solidFill>
                  <a:schemeClr val="tx1"/>
                </a:solidFill>
                <a:latin typeface="Arial" panose="020B0604020202020204" pitchFamily="34" charset="0"/>
                <a:ea typeface="MS PGothic" panose="020B0600070205080204" pitchFamily="34" charset="-128"/>
              </a:defRPr>
            </a:lvl4pPr>
            <a:lvl5pPr defTabSz="792163">
              <a:defRPr sz="1200">
                <a:solidFill>
                  <a:schemeClr val="tx1"/>
                </a:solidFill>
                <a:latin typeface="Arial" panose="020B0604020202020204" pitchFamily="34" charset="0"/>
                <a:ea typeface="MS PGothic" panose="020B0600070205080204" pitchFamily="34" charset="-128"/>
              </a:defRPr>
            </a:lvl5pPr>
            <a:lvl6pPr marL="2089150" indent="196850" defTabSz="79216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6pPr>
            <a:lvl7pPr marL="2546350" indent="196850" defTabSz="79216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7pPr>
            <a:lvl8pPr marL="3003550" indent="196850" defTabSz="79216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8pPr>
            <a:lvl9pPr marL="3460750" indent="196850" defTabSz="79216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9pPr>
          </a:lstStyle>
          <a:p>
            <a:endParaRPr lang="de-DE" altLang="de-DE" sz="1300"/>
          </a:p>
        </p:txBody>
      </p:sp>
      <p:sp>
        <p:nvSpPr>
          <p:cNvPr id="21" name="Titel 1"/>
          <p:cNvSpPr txBox="1">
            <a:spLocks/>
          </p:cNvSpPr>
          <p:nvPr/>
        </p:nvSpPr>
        <p:spPr bwMode="auto">
          <a:xfrm>
            <a:off x="4572000" y="1919288"/>
            <a:ext cx="1203325" cy="50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lnSpc>
                <a:spcPct val="100000"/>
              </a:lnSpc>
              <a:defRPr/>
            </a:pPr>
            <a:r>
              <a:rPr lang="en-GB" sz="1000" kern="0" dirty="0">
                <a:latin typeface="CorporateS-Regular" charset="0"/>
                <a:ea typeface="CorporateS-Regular" charset="0"/>
                <a:cs typeface="CorporateS-Regular" charset="0"/>
              </a:rPr>
              <a:t>Leica Camera Red</a:t>
            </a:r>
          </a:p>
          <a:p>
            <a:pPr>
              <a:lnSpc>
                <a:spcPct val="100000"/>
              </a:lnSpc>
              <a:defRPr/>
            </a:pPr>
            <a:r>
              <a:rPr lang="en-GB" sz="1000" kern="0" dirty="0">
                <a:latin typeface="CorporateS-Regular" charset="0"/>
                <a:ea typeface="CorporateS-Regular" charset="0"/>
                <a:cs typeface="CorporateS-Regular" charset="0"/>
              </a:rPr>
              <a:t>RGB 226 | 0 | 26</a:t>
            </a:r>
          </a:p>
        </p:txBody>
      </p:sp>
      <p:sp>
        <p:nvSpPr>
          <p:cNvPr id="66567" name="Rechteck 22"/>
          <p:cNvSpPr>
            <a:spLocks noChangeArrowheads="1"/>
          </p:cNvSpPr>
          <p:nvPr/>
        </p:nvSpPr>
        <p:spPr bwMode="auto">
          <a:xfrm>
            <a:off x="7219950" y="2427288"/>
            <a:ext cx="736600" cy="255587"/>
          </a:xfrm>
          <a:prstGeom prst="rect">
            <a:avLst/>
          </a:prstGeom>
          <a:solidFill>
            <a:schemeClr val="tx1"/>
          </a:solidFill>
          <a:ln>
            <a:noFill/>
          </a:ln>
          <a:extLst>
            <a:ext uri="{91240B29-F687-4F45-9708-019B960494DF}">
              <a14:hiddenLine xmlns:a14="http://schemas.microsoft.com/office/drawing/2010/main" w="12700" algn="ctr">
                <a:solidFill>
                  <a:srgbClr val="000000"/>
                </a:solidFill>
                <a:round/>
                <a:headEnd/>
                <a:tailEnd/>
              </a14:hiddenLine>
            </a:ext>
          </a:extLst>
        </p:spPr>
        <p:txBody>
          <a:bodyPr tIns="108000" rIns="90000" bIns="72000"/>
          <a:lstStyle>
            <a:lvl1pPr defTabSz="792163">
              <a:defRPr sz="1200">
                <a:solidFill>
                  <a:schemeClr val="tx1"/>
                </a:solidFill>
                <a:latin typeface="Arial" panose="020B0604020202020204" pitchFamily="34" charset="0"/>
                <a:ea typeface="MS PGothic" panose="020B0600070205080204" pitchFamily="34" charset="-128"/>
              </a:defRPr>
            </a:lvl1pPr>
            <a:lvl2pPr defTabSz="792163">
              <a:defRPr sz="1200">
                <a:solidFill>
                  <a:schemeClr val="tx1"/>
                </a:solidFill>
                <a:latin typeface="Arial" panose="020B0604020202020204" pitchFamily="34" charset="0"/>
                <a:ea typeface="MS PGothic" panose="020B0600070205080204" pitchFamily="34" charset="-128"/>
              </a:defRPr>
            </a:lvl2pPr>
            <a:lvl3pPr defTabSz="792163">
              <a:defRPr sz="1200">
                <a:solidFill>
                  <a:schemeClr val="tx1"/>
                </a:solidFill>
                <a:latin typeface="Arial" panose="020B0604020202020204" pitchFamily="34" charset="0"/>
                <a:ea typeface="MS PGothic" panose="020B0600070205080204" pitchFamily="34" charset="-128"/>
              </a:defRPr>
            </a:lvl3pPr>
            <a:lvl4pPr defTabSz="792163">
              <a:defRPr sz="1200">
                <a:solidFill>
                  <a:schemeClr val="tx1"/>
                </a:solidFill>
                <a:latin typeface="Arial" panose="020B0604020202020204" pitchFamily="34" charset="0"/>
                <a:ea typeface="MS PGothic" panose="020B0600070205080204" pitchFamily="34" charset="-128"/>
              </a:defRPr>
            </a:lvl4pPr>
            <a:lvl5pPr defTabSz="792163">
              <a:defRPr sz="1200">
                <a:solidFill>
                  <a:schemeClr val="tx1"/>
                </a:solidFill>
                <a:latin typeface="Arial" panose="020B0604020202020204" pitchFamily="34" charset="0"/>
                <a:ea typeface="MS PGothic" panose="020B0600070205080204" pitchFamily="34" charset="-128"/>
              </a:defRPr>
            </a:lvl5pPr>
            <a:lvl6pPr marL="2089150" indent="196850" defTabSz="79216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6pPr>
            <a:lvl7pPr marL="2546350" indent="196850" defTabSz="79216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7pPr>
            <a:lvl8pPr marL="3003550" indent="196850" defTabSz="79216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8pPr>
            <a:lvl9pPr marL="3460750" indent="196850" defTabSz="79216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9pPr>
          </a:lstStyle>
          <a:p>
            <a:endParaRPr lang="de-DE" altLang="de-DE" sz="1300"/>
          </a:p>
        </p:txBody>
      </p:sp>
      <p:sp>
        <p:nvSpPr>
          <p:cNvPr id="24" name="Titel 1"/>
          <p:cNvSpPr txBox="1">
            <a:spLocks/>
          </p:cNvSpPr>
          <p:nvPr/>
        </p:nvSpPr>
        <p:spPr bwMode="auto">
          <a:xfrm>
            <a:off x="4572000" y="2395538"/>
            <a:ext cx="14192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lnSpc>
                <a:spcPct val="100000"/>
              </a:lnSpc>
              <a:defRPr/>
            </a:pPr>
            <a:r>
              <a:rPr lang="en-GB" sz="1000" kern="0" dirty="0">
                <a:latin typeface="CorporateS-Regular" charset="0"/>
                <a:ea typeface="CorporateS-Regular" charset="0"/>
                <a:cs typeface="CorporateS-Regular" charset="0"/>
              </a:rPr>
              <a:t>Leica Camera Black </a:t>
            </a:r>
          </a:p>
          <a:p>
            <a:pPr>
              <a:lnSpc>
                <a:spcPct val="100000"/>
              </a:lnSpc>
              <a:defRPr/>
            </a:pPr>
            <a:r>
              <a:rPr lang="en-GB" sz="1000" kern="0" dirty="0">
                <a:latin typeface="CorporateS-Regular" charset="0"/>
                <a:ea typeface="CorporateS-Regular" charset="0"/>
                <a:cs typeface="CorporateS-Regular" charset="0"/>
              </a:rPr>
              <a:t>RGB 0 | 0 | 0</a:t>
            </a:r>
          </a:p>
        </p:txBody>
      </p:sp>
      <p:sp>
        <p:nvSpPr>
          <p:cNvPr id="25" name="Rechteck 24"/>
          <p:cNvSpPr/>
          <p:nvPr/>
        </p:nvSpPr>
        <p:spPr bwMode="auto">
          <a:xfrm>
            <a:off x="7235825" y="2894013"/>
            <a:ext cx="720725" cy="261937"/>
          </a:xfrm>
          <a:prstGeom prst="rect">
            <a:avLst/>
          </a:prstGeom>
          <a:solidFill>
            <a:schemeClr val="accent2"/>
          </a:solidFill>
          <a:ln w="3175" cap="flat" cmpd="sng" algn="ctr">
            <a:solidFill>
              <a:schemeClr val="bg1">
                <a:lumMod val="65000"/>
              </a:schemeClr>
            </a:solidFill>
            <a:prstDash val="solid"/>
            <a:round/>
            <a:headEnd type="none" w="med" len="med"/>
            <a:tailEnd type="none" w="med" len="med"/>
          </a:ln>
          <a:effectLst/>
        </p:spPr>
        <p:txBody>
          <a:bodyPr tIns="108000" rIns="90000" bIns="72000"/>
          <a:lstStyle/>
          <a:p>
            <a:pPr defTabSz="792163">
              <a:defRPr/>
            </a:pPr>
            <a:endParaRPr lang="de-DE" sz="1300">
              <a:latin typeface="Arial" charset="0"/>
              <a:ea typeface="ＭＳ Ｐゴシック" charset="0"/>
            </a:endParaRPr>
          </a:p>
        </p:txBody>
      </p:sp>
      <p:sp>
        <p:nvSpPr>
          <p:cNvPr id="26" name="Titel 1"/>
          <p:cNvSpPr txBox="1">
            <a:spLocks/>
          </p:cNvSpPr>
          <p:nvPr/>
        </p:nvSpPr>
        <p:spPr bwMode="auto">
          <a:xfrm>
            <a:off x="4572000" y="2901950"/>
            <a:ext cx="1563688"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lnSpc>
                <a:spcPct val="100000"/>
              </a:lnSpc>
              <a:defRPr/>
            </a:pPr>
            <a:r>
              <a:rPr lang="en-GB" sz="1000" kern="0" dirty="0">
                <a:latin typeface="CorporateS-Regular" charset="0"/>
                <a:ea typeface="CorporateS-Regular" charset="0"/>
                <a:cs typeface="CorporateS-Regular" charset="0"/>
              </a:rPr>
              <a:t>Leica Camera Light Grey</a:t>
            </a:r>
          </a:p>
          <a:p>
            <a:pPr>
              <a:lnSpc>
                <a:spcPct val="100000"/>
              </a:lnSpc>
              <a:defRPr/>
            </a:pPr>
            <a:r>
              <a:rPr lang="en-GB" sz="1000" kern="0" dirty="0">
                <a:latin typeface="CorporateS-Regular" charset="0"/>
                <a:ea typeface="CorporateS-Regular" charset="0"/>
                <a:cs typeface="CorporateS-Regular" charset="0"/>
              </a:rPr>
              <a:t>RGB 244 | 244 | 245</a:t>
            </a:r>
          </a:p>
        </p:txBody>
      </p:sp>
      <p:sp>
        <p:nvSpPr>
          <p:cNvPr id="27" name="Rechteck 26"/>
          <p:cNvSpPr/>
          <p:nvPr/>
        </p:nvSpPr>
        <p:spPr bwMode="auto">
          <a:xfrm>
            <a:off x="7235825" y="3360738"/>
            <a:ext cx="720725" cy="261937"/>
          </a:xfrm>
          <a:prstGeom prst="rect">
            <a:avLst/>
          </a:prstGeom>
          <a:solidFill>
            <a:schemeClr val="bg1"/>
          </a:solidFill>
          <a:ln w="3175" cap="flat" cmpd="sng" algn="ctr">
            <a:solidFill>
              <a:schemeClr val="bg1">
                <a:lumMod val="65000"/>
              </a:schemeClr>
            </a:solidFill>
            <a:prstDash val="solid"/>
            <a:round/>
            <a:headEnd type="none" w="med" len="med"/>
            <a:tailEnd type="none" w="med" len="med"/>
          </a:ln>
          <a:effectLst/>
        </p:spPr>
        <p:txBody>
          <a:bodyPr tIns="108000" rIns="90000" bIns="72000"/>
          <a:lstStyle/>
          <a:p>
            <a:pPr defTabSz="792163">
              <a:defRPr/>
            </a:pPr>
            <a:endParaRPr lang="de-DE" sz="1300">
              <a:latin typeface="Arial" charset="0"/>
              <a:ea typeface="ＭＳ Ｐゴシック" charset="0"/>
            </a:endParaRPr>
          </a:p>
        </p:txBody>
      </p:sp>
      <p:sp>
        <p:nvSpPr>
          <p:cNvPr id="28" name="Titel 1"/>
          <p:cNvSpPr txBox="1">
            <a:spLocks/>
          </p:cNvSpPr>
          <p:nvPr/>
        </p:nvSpPr>
        <p:spPr bwMode="auto">
          <a:xfrm>
            <a:off x="4572000" y="3409950"/>
            <a:ext cx="1563688"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lnSpc>
                <a:spcPct val="100000"/>
              </a:lnSpc>
              <a:defRPr/>
            </a:pPr>
            <a:r>
              <a:rPr lang="en-GB" sz="1000" kern="0" dirty="0">
                <a:latin typeface="CorporateS-Regular" charset="0"/>
                <a:ea typeface="CorporateS-Regular" charset="0"/>
                <a:cs typeface="CorporateS-Regular" charset="0"/>
              </a:rPr>
              <a:t>Leica Camera White </a:t>
            </a:r>
          </a:p>
          <a:p>
            <a:pPr>
              <a:lnSpc>
                <a:spcPct val="100000"/>
              </a:lnSpc>
              <a:defRPr/>
            </a:pPr>
            <a:r>
              <a:rPr lang="en-GB" sz="1000" kern="0" dirty="0">
                <a:latin typeface="CorporateS-Regular" charset="0"/>
                <a:ea typeface="CorporateS-Regular" charset="0"/>
                <a:cs typeface="CorporateS-Regular" charset="0"/>
              </a:rPr>
              <a:t>RGB 255 | 255 | 255</a:t>
            </a:r>
          </a:p>
        </p:txBody>
      </p:sp>
      <p:sp>
        <p:nvSpPr>
          <p:cNvPr id="66573"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F319D1DE-3303-4A1A-89CD-5C74A1943FFA}" type="slidenum">
              <a:rPr lang="de-DE" altLang="de-DE" sz="800" smtClean="0"/>
              <a:pPr>
                <a:lnSpc>
                  <a:spcPct val="100000"/>
                </a:lnSpc>
                <a:spcBef>
                  <a:spcPct val="0"/>
                </a:spcBef>
                <a:spcAft>
                  <a:spcPct val="0"/>
                </a:spcAft>
                <a:buSzTx/>
                <a:buFontTx/>
                <a:buNone/>
              </a:pPr>
              <a:t>35</a:t>
            </a:fld>
            <a:r>
              <a:rPr lang="de-DE" altLang="de-DE" sz="800"/>
              <a: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el 1"/>
          <p:cNvSpPr>
            <a:spLocks noGrp="1"/>
          </p:cNvSpPr>
          <p:nvPr>
            <p:ph type="title"/>
          </p:nvPr>
        </p:nvSpPr>
        <p:spPr>
          <a:xfrm>
            <a:off x="1042988" y="339725"/>
            <a:ext cx="7531100" cy="579438"/>
          </a:xfrm>
        </p:spPr>
        <p:txBody>
          <a:bodyPr/>
          <a:lstStyle/>
          <a:p>
            <a:r>
              <a:rPr lang="de-DE" altLang="de-DE">
                <a:latin typeface="CorporateS-Regular"/>
                <a:ea typeface="CorporateS-Regular"/>
                <a:cs typeface="CorporateS-Regular"/>
              </a:rPr>
              <a:t>Design | Product Shots</a:t>
            </a:r>
          </a:p>
        </p:txBody>
      </p:sp>
      <p:sp>
        <p:nvSpPr>
          <p:cNvPr id="12" name="Titel 1"/>
          <p:cNvSpPr txBox="1">
            <a:spLocks/>
          </p:cNvSpPr>
          <p:nvPr/>
        </p:nvSpPr>
        <p:spPr bwMode="auto">
          <a:xfrm>
            <a:off x="611188" y="1355725"/>
            <a:ext cx="35893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lnSpc>
                <a:spcPct val="100000"/>
              </a:lnSpc>
              <a:defRPr/>
            </a:pPr>
            <a:r>
              <a:rPr lang="en-GB" b="1" kern="0" dirty="0">
                <a:ea typeface="CorporateS-Regular" charset="0"/>
                <a:cs typeface="CorporateS-Regular" charset="0"/>
              </a:rPr>
              <a:t>Shooting guidelines</a:t>
            </a:r>
          </a:p>
          <a:p>
            <a:pPr>
              <a:lnSpc>
                <a:spcPct val="100000"/>
              </a:lnSpc>
              <a:defRPr/>
            </a:pPr>
            <a:endParaRPr lang="en-GB" sz="1000" kern="0" dirty="0">
              <a:latin typeface="CorporateS-Light" charset="0"/>
              <a:ea typeface="CorporateS-Light" charset="0"/>
              <a:cs typeface="CorporateS-Light" charset="0"/>
            </a:endParaRPr>
          </a:p>
          <a:p>
            <a:pPr>
              <a:lnSpc>
                <a:spcPct val="100000"/>
              </a:lnSpc>
              <a:defRPr/>
            </a:pPr>
            <a:endParaRPr lang="en-GB" sz="1000" kern="0" dirty="0">
              <a:latin typeface="CorporateS-Light" charset="0"/>
              <a:ea typeface="CorporateS-Light" charset="0"/>
              <a:cs typeface="CorporateS-Light" charset="0"/>
            </a:endParaRPr>
          </a:p>
        </p:txBody>
      </p:sp>
      <p:sp>
        <p:nvSpPr>
          <p:cNvPr id="15" name="Titel 1"/>
          <p:cNvSpPr txBox="1">
            <a:spLocks/>
          </p:cNvSpPr>
          <p:nvPr/>
        </p:nvSpPr>
        <p:spPr bwMode="auto">
          <a:xfrm>
            <a:off x="466725" y="1851025"/>
            <a:ext cx="4538663" cy="253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lnSpc>
                <a:spcPct val="100000"/>
              </a:lnSpc>
              <a:defRPr/>
            </a:pPr>
            <a:r>
              <a:rPr lang="en-US" sz="1000" dirty="0">
                <a:latin typeface="+mn-lt"/>
                <a:ea typeface="CorporateS-Light" charset="0"/>
                <a:cs typeface="CorporateS-Light" charset="0"/>
              </a:rPr>
              <a:t>The positioning of the camera as part of a practical "set-up" or "gear" is important to see in the product shots and not simply a camera on a mantelpiece. Product shots with well-known photographers are also very beneficial.</a:t>
            </a:r>
          </a:p>
          <a:p>
            <a:pPr>
              <a:lnSpc>
                <a:spcPct val="100000"/>
              </a:lnSpc>
              <a:defRPr/>
            </a:pPr>
            <a:r>
              <a:rPr lang="en-US" sz="1000" dirty="0">
                <a:latin typeface="+mn-lt"/>
                <a:ea typeface="CorporateS-Light" charset="0"/>
                <a:cs typeface="CorporateS-Light" charset="0"/>
              </a:rPr>
              <a:t>It is equally important to remember the appeal of Leica's unique history and</a:t>
            </a:r>
          </a:p>
          <a:p>
            <a:pPr>
              <a:lnSpc>
                <a:spcPct val="100000"/>
              </a:lnSpc>
              <a:defRPr/>
            </a:pPr>
            <a:r>
              <a:rPr lang="en-US" sz="1000" dirty="0">
                <a:latin typeface="+mn-lt"/>
                <a:ea typeface="CorporateS-Light" charset="0"/>
                <a:cs typeface="CorporateS-Light" charset="0"/>
              </a:rPr>
              <a:t>tradition of craftsmanship. By implementing visual themes, which create a</a:t>
            </a:r>
          </a:p>
          <a:p>
            <a:pPr>
              <a:lnSpc>
                <a:spcPct val="100000"/>
              </a:lnSpc>
              <a:defRPr/>
            </a:pPr>
            <a:r>
              <a:rPr lang="en-US" sz="1000" dirty="0">
                <a:latin typeface="+mn-lt"/>
                <a:ea typeface="CorporateS-Light" charset="0"/>
                <a:cs typeface="CorporateS-Light" charset="0"/>
              </a:rPr>
              <a:t>traditional, almost vintage/analog feel, Leica can also tap into these key</a:t>
            </a:r>
          </a:p>
          <a:p>
            <a:pPr>
              <a:lnSpc>
                <a:spcPct val="100000"/>
              </a:lnSpc>
              <a:defRPr/>
            </a:pPr>
            <a:r>
              <a:rPr lang="en-US" sz="1000" dirty="0">
                <a:latin typeface="+mn-lt"/>
                <a:ea typeface="CorporateS-Light" charset="0"/>
                <a:cs typeface="CorporateS-Light" charset="0"/>
              </a:rPr>
              <a:t>concepts.</a:t>
            </a:r>
          </a:p>
          <a:p>
            <a:pPr>
              <a:lnSpc>
                <a:spcPct val="100000"/>
              </a:lnSpc>
              <a:defRPr/>
            </a:pPr>
            <a:endParaRPr lang="en-US" sz="1000" b="1" dirty="0">
              <a:latin typeface="+mn-lt"/>
              <a:ea typeface="CorporateS-Light" charset="0"/>
              <a:cs typeface="CorporateS-Light" charset="0"/>
            </a:endParaRPr>
          </a:p>
          <a:p>
            <a:pPr>
              <a:lnSpc>
                <a:spcPct val="100000"/>
              </a:lnSpc>
              <a:defRPr/>
            </a:pPr>
            <a:r>
              <a:rPr lang="en-US" sz="1000" b="1" dirty="0">
                <a:latin typeface="+mn-lt"/>
                <a:ea typeface="CorporateS-Light" charset="0"/>
                <a:cs typeface="CorporateS-Light" charset="0"/>
              </a:rPr>
              <a:t>Format recommendation:</a:t>
            </a:r>
          </a:p>
          <a:p>
            <a:pPr>
              <a:lnSpc>
                <a:spcPct val="100000"/>
              </a:lnSpc>
              <a:defRPr/>
            </a:pPr>
            <a:r>
              <a:rPr lang="en-US" sz="1000" dirty="0">
                <a:latin typeface="+mn-lt"/>
                <a:ea typeface="CorporateS-Light" charset="0"/>
                <a:cs typeface="CorporateS-Light" charset="0"/>
              </a:rPr>
              <a:t>In order to get the best possible visibility within the platform, it is important</a:t>
            </a:r>
          </a:p>
          <a:p>
            <a:pPr>
              <a:lnSpc>
                <a:spcPct val="100000"/>
              </a:lnSpc>
              <a:defRPr/>
            </a:pPr>
            <a:r>
              <a:rPr lang="en-US" sz="1000" dirty="0">
                <a:latin typeface="+mn-lt"/>
                <a:ea typeface="CorporateS-Light" charset="0"/>
                <a:cs typeface="CorporateS-Light" charset="0"/>
              </a:rPr>
              <a:t> to keep a few basic points in mind:</a:t>
            </a:r>
          </a:p>
          <a:p>
            <a:pPr>
              <a:lnSpc>
                <a:spcPct val="100000"/>
              </a:lnSpc>
              <a:defRPr/>
            </a:pPr>
            <a:endParaRPr lang="en-US" sz="1000" dirty="0">
              <a:latin typeface="+mn-lt"/>
              <a:ea typeface="CorporateS-Light" charset="0"/>
              <a:cs typeface="CorporateS-Light" charset="0"/>
            </a:endParaRPr>
          </a:p>
          <a:p>
            <a:pPr>
              <a:lnSpc>
                <a:spcPct val="100000"/>
              </a:lnSpc>
              <a:defRPr/>
            </a:pPr>
            <a:r>
              <a:rPr lang="en-US" sz="1000" dirty="0">
                <a:latin typeface="+mn-lt"/>
                <a:ea typeface="CorporateS-Light" charset="0"/>
                <a:cs typeface="CorporateS-Light" charset="0"/>
              </a:rPr>
              <a:t>- all posts should be in a format of 4:5, or at least 1:1</a:t>
            </a:r>
          </a:p>
          <a:p>
            <a:pPr>
              <a:lnSpc>
                <a:spcPct val="100000"/>
              </a:lnSpc>
              <a:defRPr/>
            </a:pPr>
            <a:r>
              <a:rPr lang="en-US" sz="1000" dirty="0">
                <a:latin typeface="+mn-lt"/>
                <a:ea typeface="CorporateS-Light" charset="0"/>
                <a:cs typeface="CorporateS-Light" charset="0"/>
              </a:rPr>
              <a:t>- any content that shall fit into the Instagram Story, has to be in the format of 9:16</a:t>
            </a:r>
          </a:p>
          <a:p>
            <a:pPr>
              <a:lnSpc>
                <a:spcPct val="100000"/>
              </a:lnSpc>
              <a:defRPr/>
            </a:pPr>
            <a:r>
              <a:rPr lang="en-US" sz="1000" dirty="0">
                <a:latin typeface="+mn-lt"/>
                <a:ea typeface="CorporateS-Light" charset="0"/>
                <a:cs typeface="CorporateS-Light" charset="0"/>
              </a:rPr>
              <a:t>- high-quality shots with a sharp focus on the product</a:t>
            </a:r>
          </a:p>
          <a:p>
            <a:pPr>
              <a:lnSpc>
                <a:spcPct val="100000"/>
              </a:lnSpc>
              <a:defRPr/>
            </a:pPr>
            <a:r>
              <a:rPr lang="en-US" sz="1000" dirty="0">
                <a:latin typeface="+mn-lt"/>
                <a:ea typeface="CorporateS-Light" charset="0"/>
                <a:cs typeface="CorporateS-Light" charset="0"/>
              </a:rPr>
              <a:t>- the rest of the picture should not distract from the product but support it</a:t>
            </a:r>
            <a:endParaRPr lang="en-GB" sz="1000" dirty="0">
              <a:latin typeface="+mn-lt"/>
              <a:ea typeface="CorporateS-Light" charset="0"/>
              <a:cs typeface="CorporateS-Light" charset="0"/>
            </a:endParaRPr>
          </a:p>
          <a:p>
            <a:pPr>
              <a:lnSpc>
                <a:spcPct val="100000"/>
              </a:lnSpc>
              <a:defRPr/>
            </a:pPr>
            <a:endParaRPr lang="en-GB" sz="1000" kern="0" dirty="0">
              <a:latin typeface="CorporateS-Light" charset="0"/>
              <a:ea typeface="CorporateS-Light" charset="0"/>
              <a:cs typeface="CorporateS-Light" charset="0"/>
            </a:endParaRPr>
          </a:p>
          <a:p>
            <a:pPr>
              <a:lnSpc>
                <a:spcPct val="100000"/>
              </a:lnSpc>
              <a:defRPr/>
            </a:pPr>
            <a:endParaRPr lang="en-GB" sz="1000" kern="0" dirty="0">
              <a:latin typeface="CorporateS-Light" charset="0"/>
              <a:ea typeface="CorporateS-Light" charset="0"/>
              <a:cs typeface="CorporateS-Light" charset="0"/>
            </a:endParaRPr>
          </a:p>
        </p:txBody>
      </p:sp>
      <p:sp>
        <p:nvSpPr>
          <p:cNvPr id="74757"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9ABCD5DD-7BDB-4235-9A2B-82EDC9A2FD9D}" type="slidenum">
              <a:rPr lang="de-DE" altLang="de-DE" sz="800" smtClean="0"/>
              <a:pPr>
                <a:lnSpc>
                  <a:spcPct val="100000"/>
                </a:lnSpc>
                <a:spcBef>
                  <a:spcPct val="0"/>
                </a:spcBef>
                <a:spcAft>
                  <a:spcPct val="0"/>
                </a:spcAft>
                <a:buSzTx/>
                <a:buFontTx/>
                <a:buNone/>
              </a:pPr>
              <a:t>36</a:t>
            </a:fld>
            <a:r>
              <a:rPr lang="de-DE" altLang="de-DE" sz="800"/>
              <a:t> </a:t>
            </a:r>
          </a:p>
        </p:txBody>
      </p:sp>
      <p:pic>
        <p:nvPicPr>
          <p:cNvPr id="74758"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1347788"/>
            <a:ext cx="3033713" cy="151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Grafik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2921000"/>
            <a:ext cx="30273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el 1"/>
          <p:cNvSpPr>
            <a:spLocks noGrp="1"/>
          </p:cNvSpPr>
          <p:nvPr>
            <p:ph type="title"/>
          </p:nvPr>
        </p:nvSpPr>
        <p:spPr>
          <a:xfrm>
            <a:off x="684213" y="1933575"/>
            <a:ext cx="7531100" cy="579438"/>
          </a:xfrm>
        </p:spPr>
        <p:txBody>
          <a:bodyPr/>
          <a:lstStyle/>
          <a:p>
            <a:r>
              <a:rPr lang="de-DE" altLang="de-DE"/>
              <a:t>7. Videos</a:t>
            </a:r>
          </a:p>
        </p:txBody>
      </p:sp>
      <p:sp>
        <p:nvSpPr>
          <p:cNvPr id="76803"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C566FD52-4812-4D46-A912-ADB45825BFE0}" type="slidenum">
              <a:rPr lang="de-DE" altLang="de-DE" sz="800" smtClean="0"/>
              <a:pPr>
                <a:lnSpc>
                  <a:spcPct val="100000"/>
                </a:lnSpc>
                <a:spcBef>
                  <a:spcPct val="0"/>
                </a:spcBef>
                <a:spcAft>
                  <a:spcPct val="0"/>
                </a:spcAft>
                <a:buSzTx/>
                <a:buFontTx/>
                <a:buNone/>
              </a:pPr>
              <a:t>37</a:t>
            </a:fld>
            <a:r>
              <a:rPr lang="de-DE" altLang="de-DE" sz="800"/>
              <a:t> </a:t>
            </a:r>
          </a:p>
        </p:txBody>
      </p:sp>
      <p:sp>
        <p:nvSpPr>
          <p:cNvPr id="5" name="Rechteck 4"/>
          <p:cNvSpPr/>
          <p:nvPr/>
        </p:nvSpPr>
        <p:spPr bwMode="auto">
          <a:xfrm>
            <a:off x="4721225" y="1563688"/>
            <a:ext cx="3451225" cy="2070100"/>
          </a:xfrm>
          <a:prstGeom prst="rect">
            <a:avLst/>
          </a:prstGeom>
          <a:solidFill>
            <a:schemeClr val="bg1"/>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108000" rIns="90000" bIns="72000"/>
          <a:lstStyle/>
          <a:p>
            <a:pPr defTabSz="792163">
              <a:defRPr/>
            </a:pPr>
            <a:endParaRPr lang="de-DE" sz="1300">
              <a:latin typeface="Arial" charset="0"/>
              <a:ea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el 1"/>
          <p:cNvSpPr>
            <a:spLocks noGrp="1"/>
          </p:cNvSpPr>
          <p:nvPr>
            <p:ph type="title"/>
          </p:nvPr>
        </p:nvSpPr>
        <p:spPr>
          <a:xfrm>
            <a:off x="1042988" y="357188"/>
            <a:ext cx="7531100" cy="579437"/>
          </a:xfrm>
        </p:spPr>
        <p:txBody>
          <a:bodyPr/>
          <a:lstStyle/>
          <a:p>
            <a:r>
              <a:rPr lang="de-DE" altLang="de-DE"/>
              <a:t>Videos on Social Media</a:t>
            </a:r>
          </a:p>
        </p:txBody>
      </p:sp>
      <p:sp>
        <p:nvSpPr>
          <p:cNvPr id="77827"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9318498A-43EB-4732-9FAB-ACB203F76273}" type="slidenum">
              <a:rPr lang="de-DE" altLang="de-DE" sz="800" smtClean="0"/>
              <a:pPr>
                <a:lnSpc>
                  <a:spcPct val="100000"/>
                </a:lnSpc>
                <a:spcBef>
                  <a:spcPct val="0"/>
                </a:spcBef>
                <a:spcAft>
                  <a:spcPct val="0"/>
                </a:spcAft>
                <a:buSzTx/>
                <a:buFontTx/>
                <a:buNone/>
              </a:pPr>
              <a:t>38</a:t>
            </a:fld>
            <a:r>
              <a:rPr lang="de-DE" altLang="de-DE" sz="800"/>
              <a:t> </a:t>
            </a:r>
          </a:p>
        </p:txBody>
      </p:sp>
      <p:sp>
        <p:nvSpPr>
          <p:cNvPr id="6" name="Rechteck 5"/>
          <p:cNvSpPr/>
          <p:nvPr/>
        </p:nvSpPr>
        <p:spPr bwMode="auto">
          <a:xfrm>
            <a:off x="4721225" y="1563688"/>
            <a:ext cx="3451225" cy="2070100"/>
          </a:xfrm>
          <a:prstGeom prst="rect">
            <a:avLst/>
          </a:prstGeom>
          <a:solidFill>
            <a:schemeClr val="bg1"/>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108000" rIns="90000" bIns="72000"/>
          <a:lstStyle/>
          <a:p>
            <a:pPr defTabSz="792163">
              <a:defRPr/>
            </a:pPr>
            <a:endParaRPr lang="de-DE" sz="1300">
              <a:latin typeface="Arial" charset="0"/>
              <a:ea typeface="ＭＳ Ｐゴシック" charset="0"/>
            </a:endParaRPr>
          </a:p>
        </p:txBody>
      </p:sp>
      <p:sp>
        <p:nvSpPr>
          <p:cNvPr id="7" name="Titel 1"/>
          <p:cNvSpPr txBox="1">
            <a:spLocks/>
          </p:cNvSpPr>
          <p:nvPr/>
        </p:nvSpPr>
        <p:spPr bwMode="auto">
          <a:xfrm>
            <a:off x="688975" y="1909763"/>
            <a:ext cx="3451225" cy="267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lnSpc>
                <a:spcPct val="100000"/>
              </a:lnSpc>
              <a:defRPr/>
            </a:pPr>
            <a:r>
              <a:rPr lang="en-US" sz="1000" dirty="0"/>
              <a:t>Please, never credit people or crew stuff in videos directly. Only use Leica and CW </a:t>
            </a:r>
            <a:r>
              <a:rPr lang="en-US" sz="1000" dirty="0" err="1"/>
              <a:t>Sonderoptic</a:t>
            </a:r>
            <a:r>
              <a:rPr lang="en-US" sz="1000" dirty="0"/>
              <a:t> lenses and equipment for video productions. Do not use video equipment from any other manufacturer. All releases have to be approved by Leica. Contact </a:t>
            </a:r>
            <a:r>
              <a:rPr lang="en-US" sz="1000" u="sng" dirty="0">
                <a:hlinkClick r:id="rId3"/>
              </a:rPr>
              <a:t>Christoph.Hillgaertner@leica-camera.com</a:t>
            </a:r>
            <a:r>
              <a:rPr lang="en-US" sz="1000" u="sng" dirty="0"/>
              <a:t>.</a:t>
            </a:r>
            <a:endParaRPr lang="en-US" sz="1000" dirty="0"/>
          </a:p>
          <a:p>
            <a:pPr>
              <a:lnSpc>
                <a:spcPct val="100000"/>
              </a:lnSpc>
              <a:spcBef>
                <a:spcPts val="0"/>
              </a:spcBef>
              <a:spcAft>
                <a:spcPts val="0"/>
              </a:spcAft>
              <a:defRPr/>
            </a:pPr>
            <a:endParaRPr lang="en-US" sz="1000" dirty="0"/>
          </a:p>
          <a:p>
            <a:pPr>
              <a:lnSpc>
                <a:spcPct val="100000"/>
              </a:lnSpc>
              <a:spcBef>
                <a:spcPts val="0"/>
              </a:spcBef>
              <a:spcAft>
                <a:spcPts val="0"/>
              </a:spcAft>
              <a:defRPr/>
            </a:pPr>
            <a:r>
              <a:rPr lang="en-US" sz="1000" b="1" dirty="0"/>
              <a:t>Intro/Outro: </a:t>
            </a:r>
          </a:p>
          <a:p>
            <a:pPr>
              <a:lnSpc>
                <a:spcPct val="100000"/>
              </a:lnSpc>
              <a:spcBef>
                <a:spcPts val="0"/>
              </a:spcBef>
              <a:spcAft>
                <a:spcPts val="0"/>
              </a:spcAft>
              <a:defRPr/>
            </a:pPr>
            <a:r>
              <a:rPr lang="en-US" sz="1000" dirty="0"/>
              <a:t>Use the assets provided with these guidelines.</a:t>
            </a:r>
            <a:endParaRPr lang="en-US" sz="1000" dirty="0">
              <a:sym typeface="Wingdings" panose="05000000000000000000" pitchFamily="2" charset="2"/>
            </a:endParaRPr>
          </a:p>
          <a:p>
            <a:pPr>
              <a:lnSpc>
                <a:spcPct val="100000"/>
              </a:lnSpc>
              <a:spcBef>
                <a:spcPts val="0"/>
              </a:spcBef>
              <a:spcAft>
                <a:spcPts val="0"/>
              </a:spcAft>
              <a:defRPr/>
            </a:pPr>
            <a:endParaRPr lang="en-US" sz="1000" dirty="0"/>
          </a:p>
          <a:p>
            <a:pPr>
              <a:lnSpc>
                <a:spcPct val="100000"/>
              </a:lnSpc>
              <a:defRPr/>
            </a:pPr>
            <a:r>
              <a:rPr lang="en-US" sz="1000" b="1" dirty="0"/>
              <a:t>Music: </a:t>
            </a:r>
          </a:p>
          <a:p>
            <a:pPr>
              <a:lnSpc>
                <a:spcPct val="100000"/>
              </a:lnSpc>
              <a:defRPr/>
            </a:pPr>
            <a:r>
              <a:rPr lang="en-US" sz="1000" dirty="0"/>
              <a:t>Pair video with appropriate music to match the theme, tonality, vibe, or personality of the event product. Make sure you have rights to the music. </a:t>
            </a:r>
          </a:p>
        </p:txBody>
      </p:sp>
      <p:sp>
        <p:nvSpPr>
          <p:cNvPr id="8" name="Titel 1"/>
          <p:cNvSpPr txBox="1">
            <a:spLocks/>
          </p:cNvSpPr>
          <p:nvPr/>
        </p:nvSpPr>
        <p:spPr bwMode="auto">
          <a:xfrm>
            <a:off x="519113" y="1109663"/>
            <a:ext cx="39116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defRPr/>
            </a:pPr>
            <a:r>
              <a:rPr lang="de-DE" sz="1800" b="1" kern="0" dirty="0">
                <a:ea typeface="CorporateS-Regular" charset="0"/>
                <a:cs typeface="CorporateS-Regular" charset="0"/>
              </a:rPr>
              <a:t>Videos | General, Intro/</a:t>
            </a:r>
            <a:r>
              <a:rPr lang="de-DE" sz="1800" b="1" kern="0" dirty="0" err="1">
                <a:ea typeface="CorporateS-Regular" charset="0"/>
                <a:cs typeface="CorporateS-Regular" charset="0"/>
              </a:rPr>
              <a:t>Outro</a:t>
            </a:r>
            <a:r>
              <a:rPr lang="de-DE" sz="1800" b="1" kern="0" dirty="0">
                <a:ea typeface="CorporateS-Regular" charset="0"/>
                <a:cs typeface="CorporateS-Regular" charset="0"/>
              </a:rPr>
              <a:t>, Music</a:t>
            </a:r>
          </a:p>
        </p:txBody>
      </p:sp>
      <p:pic>
        <p:nvPicPr>
          <p:cNvPr id="77831" name="Grafik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1771650"/>
            <a:ext cx="341947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el 1"/>
          <p:cNvSpPr>
            <a:spLocks noGrp="1"/>
          </p:cNvSpPr>
          <p:nvPr>
            <p:ph type="title"/>
          </p:nvPr>
        </p:nvSpPr>
        <p:spPr>
          <a:xfrm>
            <a:off x="1042988" y="339725"/>
            <a:ext cx="7531100" cy="579438"/>
          </a:xfrm>
        </p:spPr>
        <p:txBody>
          <a:bodyPr/>
          <a:lstStyle/>
          <a:p>
            <a:r>
              <a:rPr lang="de-DE" altLang="de-DE"/>
              <a:t>Videos on Social Media</a:t>
            </a:r>
          </a:p>
        </p:txBody>
      </p:sp>
      <p:sp>
        <p:nvSpPr>
          <p:cNvPr id="79875"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16 Leica Social Media Guidelines		                                                                        Page </a:t>
            </a:r>
            <a:fld id="{2C59E87C-112F-4259-A643-644368867995}" type="slidenum">
              <a:rPr lang="de-DE" altLang="de-DE" sz="800" smtClean="0"/>
              <a:pPr>
                <a:lnSpc>
                  <a:spcPct val="100000"/>
                </a:lnSpc>
                <a:spcBef>
                  <a:spcPct val="0"/>
                </a:spcBef>
                <a:spcAft>
                  <a:spcPct val="0"/>
                </a:spcAft>
                <a:buSzTx/>
                <a:buFontTx/>
                <a:buNone/>
              </a:pPr>
              <a:t>39</a:t>
            </a:fld>
            <a:r>
              <a:rPr lang="de-DE" altLang="de-DE" sz="800"/>
              <a:t> </a:t>
            </a:r>
          </a:p>
        </p:txBody>
      </p:sp>
      <p:sp>
        <p:nvSpPr>
          <p:cNvPr id="6" name="Titel 1"/>
          <p:cNvSpPr txBox="1">
            <a:spLocks/>
          </p:cNvSpPr>
          <p:nvPr/>
        </p:nvSpPr>
        <p:spPr bwMode="auto">
          <a:xfrm>
            <a:off x="539750" y="1905000"/>
            <a:ext cx="3624263" cy="203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lnSpc>
                <a:spcPct val="100000"/>
              </a:lnSpc>
              <a:defRPr/>
            </a:pPr>
            <a:r>
              <a:rPr lang="en-GB" sz="1000" dirty="0"/>
              <a:t>All Videos/snippets that will be uploaded to Social Media directly must include subtitles in the local communication languages.</a:t>
            </a:r>
          </a:p>
          <a:p>
            <a:pPr>
              <a:lnSpc>
                <a:spcPct val="100000"/>
              </a:lnSpc>
              <a:defRPr/>
            </a:pPr>
            <a:r>
              <a:rPr lang="en-GB" sz="1000" dirty="0"/>
              <a:t>However, if a video shall be considered for publication on the Leica HQ channels, it must always include UK English subtitles.</a:t>
            </a:r>
          </a:p>
          <a:p>
            <a:pPr>
              <a:lnSpc>
                <a:spcPct val="100000"/>
              </a:lnSpc>
              <a:defRPr/>
            </a:pPr>
            <a:endParaRPr lang="en-GB" sz="1000" dirty="0"/>
          </a:p>
          <a:p>
            <a:pPr>
              <a:lnSpc>
                <a:spcPct val="100000"/>
              </a:lnSpc>
              <a:defRPr/>
            </a:pPr>
            <a:r>
              <a:rPr lang="en-GB" sz="1000" dirty="0"/>
              <a:t>For uploading on YouTube/Vimeo it is preferred that you upload a clean file and use the subtitling functions of the platforms, so that the viewers can optionally switch subtitles on or off.</a:t>
            </a:r>
          </a:p>
          <a:p>
            <a:pPr>
              <a:lnSpc>
                <a:spcPct val="100000"/>
              </a:lnSpc>
              <a:defRPr/>
            </a:pPr>
            <a:r>
              <a:rPr lang="en-US" sz="1000" dirty="0"/>
              <a:t>To generate additional multi-lingual subtitles please use the Excel spreadsheet within the Toolkit ZIP file:</a:t>
            </a:r>
          </a:p>
          <a:p>
            <a:pPr>
              <a:lnSpc>
                <a:spcPct val="100000"/>
              </a:lnSpc>
              <a:defRPr/>
            </a:pPr>
            <a:endParaRPr lang="en-US" sz="1000" dirty="0"/>
          </a:p>
          <a:p>
            <a:pPr>
              <a:lnSpc>
                <a:spcPct val="100000"/>
              </a:lnSpc>
              <a:defRPr/>
            </a:pPr>
            <a:r>
              <a:rPr lang="en-US" sz="1000" dirty="0">
                <a:hlinkClick r:id="rId3"/>
              </a:rPr>
              <a:t>https://extranet.leica-camera.com/index.php/s/FdpxaBlQDn0fECj</a:t>
            </a:r>
            <a:r>
              <a:rPr lang="en-US" sz="1000" dirty="0"/>
              <a:t> </a:t>
            </a:r>
            <a:endParaRPr lang="en-GB" sz="1000" dirty="0"/>
          </a:p>
          <a:p>
            <a:pPr>
              <a:lnSpc>
                <a:spcPct val="100000"/>
              </a:lnSpc>
              <a:defRPr/>
            </a:pPr>
            <a:endParaRPr lang="en-US" sz="1000" dirty="0"/>
          </a:p>
        </p:txBody>
      </p:sp>
      <p:sp>
        <p:nvSpPr>
          <p:cNvPr id="7" name="Titel 1"/>
          <p:cNvSpPr txBox="1">
            <a:spLocks/>
          </p:cNvSpPr>
          <p:nvPr/>
        </p:nvSpPr>
        <p:spPr bwMode="auto">
          <a:xfrm>
            <a:off x="684213" y="1347788"/>
            <a:ext cx="3192462" cy="55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defRPr/>
            </a:pPr>
            <a:r>
              <a:rPr lang="de-DE" b="1" kern="0" dirty="0">
                <a:ea typeface="CorporateS-Regular" charset="0"/>
                <a:cs typeface="CorporateS-Regular" charset="0"/>
              </a:rPr>
              <a:t>Videos | </a:t>
            </a:r>
            <a:r>
              <a:rPr lang="de-DE" b="1" kern="0" dirty="0" err="1">
                <a:ea typeface="CorporateS-Regular" charset="0"/>
                <a:cs typeface="CorporateS-Regular" charset="0"/>
              </a:rPr>
              <a:t>Subtitles</a:t>
            </a:r>
            <a:endParaRPr lang="de-DE" b="1" kern="0" dirty="0">
              <a:ea typeface="CorporateS-Regular" charset="0"/>
              <a:cs typeface="CorporateS-Regular" charset="0"/>
            </a:endParaRPr>
          </a:p>
        </p:txBody>
      </p:sp>
      <p:pic>
        <p:nvPicPr>
          <p:cNvPr id="79878" name="Grafik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427163"/>
            <a:ext cx="3779838"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a:xfrm>
            <a:off x="1042988" y="350838"/>
            <a:ext cx="7531100" cy="579437"/>
          </a:xfrm>
        </p:spPr>
        <p:txBody>
          <a:bodyPr/>
          <a:lstStyle/>
          <a:p>
            <a:r>
              <a:rPr lang="de-DE" altLang="de-DE"/>
              <a:t>Leica Social Media Guidelines</a:t>
            </a:r>
          </a:p>
        </p:txBody>
      </p:sp>
      <p:sp>
        <p:nvSpPr>
          <p:cNvPr id="9219"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5C5F4FAB-5CD9-4CDA-ABA1-9965068F23AA}" type="slidenum">
              <a:rPr lang="de-DE" altLang="de-DE" sz="800" smtClean="0"/>
              <a:pPr>
                <a:lnSpc>
                  <a:spcPct val="100000"/>
                </a:lnSpc>
                <a:spcBef>
                  <a:spcPct val="0"/>
                </a:spcBef>
                <a:spcAft>
                  <a:spcPct val="0"/>
                </a:spcAft>
                <a:buSzTx/>
                <a:buFontTx/>
                <a:buNone/>
              </a:pPr>
              <a:t>4</a:t>
            </a:fld>
            <a:r>
              <a:rPr lang="de-DE" altLang="de-DE" sz="800"/>
              <a:t> </a:t>
            </a:r>
          </a:p>
        </p:txBody>
      </p:sp>
      <p:sp>
        <p:nvSpPr>
          <p:cNvPr id="5" name="Rechteck 4"/>
          <p:cNvSpPr/>
          <p:nvPr/>
        </p:nvSpPr>
        <p:spPr bwMode="auto">
          <a:xfrm>
            <a:off x="4721225" y="1563688"/>
            <a:ext cx="3451225" cy="2070100"/>
          </a:xfrm>
          <a:prstGeom prst="rect">
            <a:avLst/>
          </a:prstGeom>
          <a:solidFill>
            <a:schemeClr val="bg1"/>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108000" rIns="90000" bIns="72000"/>
          <a:lstStyle/>
          <a:p>
            <a:pPr defTabSz="792163">
              <a:defRPr/>
            </a:pPr>
            <a:endParaRPr lang="de-DE" sz="1300">
              <a:latin typeface="Arial" charset="0"/>
              <a:ea typeface="ＭＳ Ｐゴシック" charset="0"/>
            </a:endParaRPr>
          </a:p>
        </p:txBody>
      </p:sp>
      <p:sp>
        <p:nvSpPr>
          <p:cNvPr id="6" name="Titel 1"/>
          <p:cNvSpPr txBox="1">
            <a:spLocks/>
          </p:cNvSpPr>
          <p:nvPr/>
        </p:nvSpPr>
        <p:spPr bwMode="auto">
          <a:xfrm>
            <a:off x="684213" y="1912938"/>
            <a:ext cx="3455987" cy="2170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lnSpc>
                <a:spcPct val="100000"/>
              </a:lnSpc>
              <a:defRPr/>
            </a:pPr>
            <a:r>
              <a:rPr lang="en-US" sz="1000" kern="0" dirty="0">
                <a:latin typeface="+mn-lt"/>
                <a:ea typeface="CorporateS-Light" charset="0"/>
                <a:cs typeface="CorporateS-Light" charset="0"/>
              </a:rPr>
              <a:t>Our aim is to establish a uniform appearance and a strong brand image across all social media channels worldwide while at the same time supporting local initiatives.</a:t>
            </a:r>
          </a:p>
          <a:p>
            <a:pPr>
              <a:lnSpc>
                <a:spcPct val="100000"/>
              </a:lnSpc>
              <a:defRPr/>
            </a:pPr>
            <a:endParaRPr lang="en-US" sz="1000" kern="0" dirty="0">
              <a:latin typeface="+mn-lt"/>
              <a:ea typeface="CorporateS-Light" charset="0"/>
              <a:cs typeface="CorporateS-Light" charset="0"/>
            </a:endParaRPr>
          </a:p>
          <a:p>
            <a:pPr>
              <a:lnSpc>
                <a:spcPct val="100000"/>
              </a:lnSpc>
              <a:defRPr/>
            </a:pPr>
            <a:r>
              <a:rPr lang="en-US" sz="1000" b="1" kern="0" dirty="0">
                <a:latin typeface="+mn-lt"/>
                <a:ea typeface="CorporateS-Light" charset="0"/>
                <a:cs typeface="CorporateS-Light" charset="0"/>
              </a:rPr>
              <a:t>Key Values:</a:t>
            </a:r>
          </a:p>
          <a:p>
            <a:pPr marL="171450" indent="-171450">
              <a:lnSpc>
                <a:spcPct val="100000"/>
              </a:lnSpc>
              <a:buFont typeface="Arial" panose="020B0604020202020204" pitchFamily="34" charset="0"/>
              <a:buChar char="•"/>
              <a:defRPr/>
            </a:pPr>
            <a:r>
              <a:rPr lang="en-US" sz="1000" kern="0" dirty="0">
                <a:latin typeface="+mn-lt"/>
                <a:ea typeface="CorporateS-Light" charset="0"/>
                <a:cs typeface="CorporateS-Light" charset="0"/>
              </a:rPr>
              <a:t>strengthen recognition value</a:t>
            </a:r>
          </a:p>
          <a:p>
            <a:pPr marL="171450" indent="-171450">
              <a:lnSpc>
                <a:spcPct val="100000"/>
              </a:lnSpc>
              <a:buFont typeface="Arial" panose="020B0604020202020204" pitchFamily="34" charset="0"/>
              <a:buChar char="•"/>
              <a:defRPr/>
            </a:pPr>
            <a:r>
              <a:rPr lang="en-US" sz="1000" kern="0" dirty="0">
                <a:latin typeface="+mn-lt"/>
                <a:ea typeface="CorporateS-Light" charset="0"/>
                <a:cs typeface="CorporateS-Light" charset="0"/>
              </a:rPr>
              <a:t>increase share of voice</a:t>
            </a:r>
          </a:p>
          <a:p>
            <a:pPr marL="171450" indent="-171450">
              <a:lnSpc>
                <a:spcPct val="100000"/>
              </a:lnSpc>
              <a:buFont typeface="Arial" panose="020B0604020202020204" pitchFamily="34" charset="0"/>
              <a:buChar char="•"/>
              <a:defRPr/>
            </a:pPr>
            <a:r>
              <a:rPr lang="en-US" sz="1000" kern="0" dirty="0">
                <a:latin typeface="+mn-lt"/>
                <a:ea typeface="CorporateS-Light" charset="0"/>
                <a:cs typeface="CorporateS-Light" charset="0"/>
              </a:rPr>
              <a:t>support local content</a:t>
            </a:r>
          </a:p>
          <a:p>
            <a:pPr marL="171450" indent="-171450">
              <a:lnSpc>
                <a:spcPct val="100000"/>
              </a:lnSpc>
              <a:buFont typeface="Arial" panose="020B0604020202020204" pitchFamily="34" charset="0"/>
              <a:buChar char="•"/>
              <a:defRPr/>
            </a:pPr>
            <a:endParaRPr lang="en-US" sz="1000" kern="0" dirty="0">
              <a:latin typeface="+mn-lt"/>
              <a:ea typeface="CorporateS-Light" charset="0"/>
              <a:cs typeface="CorporateS-Light" charset="0"/>
            </a:endParaRPr>
          </a:p>
          <a:p>
            <a:pPr>
              <a:lnSpc>
                <a:spcPct val="100000"/>
              </a:lnSpc>
              <a:defRPr/>
            </a:pPr>
            <a:r>
              <a:rPr lang="en-US" sz="1000" kern="0" dirty="0">
                <a:latin typeface="+mn-lt"/>
                <a:ea typeface="CorporateS-Light" charset="0"/>
                <a:cs typeface="CorporateS-Light" charset="0"/>
              </a:rPr>
              <a:t>These Social Media Guidelines are aimed at Leica partners and Leica subsidiaries which already operate social media channels. Please contact the Global Social Media Team for approval if you aim to establish such channels in the future.</a:t>
            </a:r>
          </a:p>
        </p:txBody>
      </p:sp>
      <p:sp>
        <p:nvSpPr>
          <p:cNvPr id="7" name="Titel 1"/>
          <p:cNvSpPr txBox="1">
            <a:spLocks/>
          </p:cNvSpPr>
          <p:nvPr/>
        </p:nvSpPr>
        <p:spPr bwMode="auto">
          <a:xfrm>
            <a:off x="684213" y="1312863"/>
            <a:ext cx="381476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defRPr/>
            </a:pPr>
            <a:r>
              <a:rPr lang="de-DE" sz="1400" b="1" kern="0" dirty="0" err="1">
                <a:ea typeface="CorporateS-Regular" charset="0"/>
                <a:cs typeface="CorporateS-Regular" charset="0"/>
              </a:rPr>
              <a:t>Why</a:t>
            </a:r>
            <a:r>
              <a:rPr lang="de-DE" sz="1400" b="1" kern="0" dirty="0">
                <a:ea typeface="CorporateS-Regular" charset="0"/>
                <a:cs typeface="CorporateS-Regular" charset="0"/>
              </a:rPr>
              <a:t> </a:t>
            </a:r>
            <a:r>
              <a:rPr lang="de-DE" sz="1400" b="1" kern="0" dirty="0" err="1">
                <a:ea typeface="CorporateS-Regular" charset="0"/>
                <a:cs typeface="CorporateS-Regular" charset="0"/>
              </a:rPr>
              <a:t>Social</a:t>
            </a:r>
            <a:r>
              <a:rPr lang="de-DE" sz="1400" b="1" kern="0" dirty="0">
                <a:ea typeface="CorporateS-Regular" charset="0"/>
                <a:cs typeface="CorporateS-Regular" charset="0"/>
              </a:rPr>
              <a:t> Media Guidelines?</a:t>
            </a:r>
          </a:p>
        </p:txBody>
      </p:sp>
      <p:pic>
        <p:nvPicPr>
          <p:cNvPr id="9223" name="Grafik 2"/>
          <p:cNvPicPr>
            <a:picLocks noChangeAspect="1"/>
          </p:cNvPicPr>
          <p:nvPr/>
        </p:nvPicPr>
        <p:blipFill>
          <a:blip r:embed="rId3">
            <a:extLst>
              <a:ext uri="{28A0092B-C50C-407E-A947-70E740481C1C}">
                <a14:useLocalDpi xmlns:a14="http://schemas.microsoft.com/office/drawing/2010/main" val="0"/>
              </a:ext>
            </a:extLst>
          </a:blip>
          <a:srcRect t="5658" b="18188"/>
          <a:stretch>
            <a:fillRect/>
          </a:stretch>
        </p:blipFill>
        <p:spPr bwMode="auto">
          <a:xfrm>
            <a:off x="4572000" y="1419225"/>
            <a:ext cx="3673475" cy="240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el 1"/>
          <p:cNvSpPr>
            <a:spLocks noGrp="1"/>
          </p:cNvSpPr>
          <p:nvPr>
            <p:ph type="title"/>
          </p:nvPr>
        </p:nvSpPr>
        <p:spPr>
          <a:xfrm>
            <a:off x="1042988" y="361950"/>
            <a:ext cx="7531100" cy="579438"/>
          </a:xfrm>
        </p:spPr>
        <p:txBody>
          <a:bodyPr/>
          <a:lstStyle/>
          <a:p>
            <a:r>
              <a:rPr lang="de-DE" altLang="de-DE"/>
              <a:t>Video on Social Media</a:t>
            </a:r>
          </a:p>
        </p:txBody>
      </p:sp>
      <p:sp>
        <p:nvSpPr>
          <p:cNvPr id="81923"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3856C256-CB25-46F3-A0C0-21D17209C795}" type="slidenum">
              <a:rPr lang="de-DE" altLang="de-DE" sz="800" smtClean="0"/>
              <a:pPr>
                <a:lnSpc>
                  <a:spcPct val="100000"/>
                </a:lnSpc>
                <a:spcBef>
                  <a:spcPct val="0"/>
                </a:spcBef>
                <a:spcAft>
                  <a:spcPct val="0"/>
                </a:spcAft>
                <a:buSzTx/>
                <a:buFontTx/>
                <a:buNone/>
              </a:pPr>
              <a:t>40</a:t>
            </a:fld>
            <a:r>
              <a:rPr lang="de-DE" altLang="de-DE" sz="800"/>
              <a:t> </a:t>
            </a:r>
          </a:p>
        </p:txBody>
      </p:sp>
      <p:sp>
        <p:nvSpPr>
          <p:cNvPr id="6" name="Titel 1"/>
          <p:cNvSpPr txBox="1">
            <a:spLocks/>
          </p:cNvSpPr>
          <p:nvPr/>
        </p:nvSpPr>
        <p:spPr bwMode="auto">
          <a:xfrm>
            <a:off x="250825" y="1536700"/>
            <a:ext cx="3787775"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lnSpc>
                <a:spcPct val="100000"/>
              </a:lnSpc>
              <a:defRPr/>
            </a:pPr>
            <a:r>
              <a:rPr lang="en-US" sz="1000" b="1" dirty="0"/>
              <a:t>Unless otherwise agreed, please provide following Versions of each film production: </a:t>
            </a:r>
          </a:p>
          <a:p>
            <a:pPr>
              <a:lnSpc>
                <a:spcPct val="100000"/>
              </a:lnSpc>
              <a:defRPr/>
            </a:pPr>
            <a:endParaRPr lang="en-US" sz="1000" b="1" dirty="0"/>
          </a:p>
          <a:p>
            <a:pPr>
              <a:lnSpc>
                <a:spcPct val="100000"/>
              </a:lnSpc>
              <a:defRPr/>
            </a:pPr>
            <a:r>
              <a:rPr lang="en-US" sz="1000" b="1" dirty="0"/>
              <a:t>Deliverables:</a:t>
            </a:r>
          </a:p>
          <a:p>
            <a:pPr>
              <a:lnSpc>
                <a:spcPct val="100000"/>
              </a:lnSpc>
              <a:defRPr/>
            </a:pPr>
            <a:endParaRPr lang="en-US" sz="1000" b="1" dirty="0"/>
          </a:p>
          <a:p>
            <a:pPr marL="171450" indent="-171450">
              <a:lnSpc>
                <a:spcPct val="100000"/>
              </a:lnSpc>
              <a:buFont typeface="Arial" panose="020B0604020202020204" pitchFamily="34" charset="0"/>
              <a:buChar char="•"/>
              <a:defRPr/>
            </a:pPr>
            <a:r>
              <a:rPr lang="en-US" sz="1000" dirty="0"/>
              <a:t>Full video </a:t>
            </a:r>
            <a:r>
              <a:rPr lang="en-US" sz="1000" dirty="0" err="1"/>
              <a:t>FullHD</a:t>
            </a:r>
            <a:r>
              <a:rPr lang="en-US" sz="1000" dirty="0"/>
              <a:t>  MP4 – with subtitles (EN) </a:t>
            </a:r>
          </a:p>
          <a:p>
            <a:pPr marL="171450" indent="-171450">
              <a:lnSpc>
                <a:spcPct val="100000"/>
              </a:lnSpc>
              <a:buFont typeface="Arial" panose="020B0604020202020204" pitchFamily="34" charset="0"/>
              <a:buChar char="•"/>
              <a:defRPr/>
            </a:pPr>
            <a:r>
              <a:rPr lang="en-US" sz="1000" dirty="0"/>
              <a:t>Full video 4K MP4 – without subtitle </a:t>
            </a:r>
          </a:p>
          <a:p>
            <a:pPr marL="171450" indent="-171450">
              <a:lnSpc>
                <a:spcPct val="100000"/>
              </a:lnSpc>
              <a:buFont typeface="Arial" panose="020B0604020202020204" pitchFamily="34" charset="0"/>
              <a:buChar char="•"/>
              <a:defRPr/>
            </a:pPr>
            <a:r>
              <a:rPr lang="en-US" sz="1000" dirty="0"/>
              <a:t>Full video 4K MP4 – with subtitles </a:t>
            </a:r>
          </a:p>
          <a:p>
            <a:pPr marL="171450" indent="-171450">
              <a:lnSpc>
                <a:spcPct val="100000"/>
              </a:lnSpc>
              <a:buFont typeface="Arial" panose="020B0604020202020204" pitchFamily="34" charset="0"/>
              <a:buChar char="•"/>
              <a:defRPr/>
            </a:pPr>
            <a:endParaRPr lang="en-US" sz="1000" dirty="0"/>
          </a:p>
          <a:p>
            <a:pPr marL="171450" indent="-171450">
              <a:lnSpc>
                <a:spcPct val="100000"/>
              </a:lnSpc>
              <a:buFont typeface="Arial" panose="020B0604020202020204" pitchFamily="34" charset="0"/>
              <a:buChar char="•"/>
              <a:defRPr/>
            </a:pPr>
            <a:r>
              <a:rPr lang="en-US" sz="1000" dirty="0"/>
              <a:t>Subtitle Audio Transcript (</a:t>
            </a:r>
            <a:r>
              <a:rPr lang="en-US" sz="1000" dirty="0" err="1"/>
              <a:t>english</a:t>
            </a:r>
            <a:r>
              <a:rPr lang="en-US" sz="1000" dirty="0"/>
              <a:t>) with timecode (see XLS) </a:t>
            </a:r>
          </a:p>
          <a:p>
            <a:pPr marL="171450" indent="-171450">
              <a:lnSpc>
                <a:spcPct val="100000"/>
              </a:lnSpc>
              <a:buFont typeface="Arial" panose="020B0604020202020204" pitchFamily="34" charset="0"/>
              <a:buChar char="•"/>
              <a:defRPr/>
            </a:pPr>
            <a:endParaRPr lang="en-US" sz="1000" dirty="0"/>
          </a:p>
          <a:p>
            <a:pPr>
              <a:lnSpc>
                <a:spcPct val="100000"/>
              </a:lnSpc>
              <a:defRPr/>
            </a:pPr>
            <a:r>
              <a:rPr lang="en-US" sz="1000" b="1" dirty="0"/>
              <a:t>File attachments: </a:t>
            </a:r>
          </a:p>
          <a:p>
            <a:pPr marL="171450" indent="-171450">
              <a:lnSpc>
                <a:spcPct val="100000"/>
              </a:lnSpc>
              <a:buFont typeface="Arial" panose="020B0604020202020204" pitchFamily="34" charset="0"/>
              <a:buChar char="•"/>
              <a:defRPr/>
            </a:pPr>
            <a:endParaRPr lang="en-US" sz="1000" b="1" dirty="0"/>
          </a:p>
          <a:p>
            <a:pPr marL="171450" indent="-171450">
              <a:lnSpc>
                <a:spcPct val="100000"/>
              </a:lnSpc>
              <a:buFont typeface="Arial" panose="020B0604020202020204" pitchFamily="34" charset="0"/>
              <a:buChar char="•"/>
              <a:defRPr/>
            </a:pPr>
            <a:r>
              <a:rPr lang="en-US" sz="1000" dirty="0"/>
              <a:t>Intro / Outro Kit (PNG sequences) with black and white outro text </a:t>
            </a:r>
          </a:p>
          <a:p>
            <a:pPr>
              <a:lnSpc>
                <a:spcPct val="100000"/>
              </a:lnSpc>
              <a:defRPr/>
            </a:pPr>
            <a:r>
              <a:rPr lang="en-US" sz="1000" dirty="0"/>
              <a:t>                           -  4K PNG Sequence </a:t>
            </a:r>
          </a:p>
          <a:p>
            <a:pPr>
              <a:lnSpc>
                <a:spcPct val="100000"/>
              </a:lnSpc>
              <a:defRPr/>
            </a:pPr>
            <a:r>
              <a:rPr lang="en-US" sz="1000" dirty="0"/>
              <a:t>                           - Open </a:t>
            </a:r>
            <a:r>
              <a:rPr lang="en-US" sz="1000" dirty="0" err="1"/>
              <a:t>AfterEffects</a:t>
            </a:r>
            <a:r>
              <a:rPr lang="en-US" sz="1000" dirty="0"/>
              <a:t> Project </a:t>
            </a:r>
          </a:p>
          <a:p>
            <a:pPr>
              <a:lnSpc>
                <a:spcPct val="100000"/>
              </a:lnSpc>
              <a:defRPr/>
            </a:pPr>
            <a:r>
              <a:rPr lang="en-US" sz="1000" dirty="0"/>
              <a:t>                           - Leica Fonts </a:t>
            </a:r>
          </a:p>
          <a:p>
            <a:pPr marL="171450" indent="-171450">
              <a:lnSpc>
                <a:spcPct val="100000"/>
              </a:lnSpc>
              <a:buFont typeface="Arial" panose="020B0604020202020204" pitchFamily="34" charset="0"/>
              <a:buChar char="•"/>
              <a:defRPr/>
            </a:pPr>
            <a:r>
              <a:rPr lang="en-US" sz="1000" dirty="0"/>
              <a:t>Text positioning guidelines </a:t>
            </a:r>
          </a:p>
          <a:p>
            <a:pPr marL="171450" indent="-171450">
              <a:lnSpc>
                <a:spcPct val="100000"/>
              </a:lnSpc>
              <a:buFont typeface="Arial" panose="020B0604020202020204" pitchFamily="34" charset="0"/>
              <a:buChar char="•"/>
              <a:defRPr/>
            </a:pPr>
            <a:r>
              <a:rPr lang="en-US" sz="1000" dirty="0"/>
              <a:t>Subtitle template XLS  </a:t>
            </a:r>
          </a:p>
        </p:txBody>
      </p:sp>
      <p:sp>
        <p:nvSpPr>
          <p:cNvPr id="7" name="Titel 1"/>
          <p:cNvSpPr txBox="1">
            <a:spLocks/>
          </p:cNvSpPr>
          <p:nvPr/>
        </p:nvSpPr>
        <p:spPr bwMode="auto">
          <a:xfrm>
            <a:off x="684213" y="1087438"/>
            <a:ext cx="3776662" cy="4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defRPr/>
            </a:pPr>
            <a:r>
              <a:rPr lang="de-DE" b="1" kern="0" dirty="0">
                <a:ea typeface="CorporateS-Regular" charset="0"/>
                <a:cs typeface="CorporateS-Regular" charset="0"/>
              </a:rPr>
              <a:t>Videos | </a:t>
            </a:r>
            <a:r>
              <a:rPr lang="de-DE" b="1" kern="0" dirty="0" err="1">
                <a:ea typeface="CorporateS-Regular" charset="0"/>
                <a:cs typeface="CorporateS-Regular" charset="0"/>
              </a:rPr>
              <a:t>Specifications</a:t>
            </a:r>
            <a:endParaRPr lang="de-DE" b="1" kern="0" dirty="0">
              <a:ea typeface="CorporateS-Regular" charset="0"/>
              <a:cs typeface="CorporateS-Regular" charset="0"/>
            </a:endParaRPr>
          </a:p>
        </p:txBody>
      </p:sp>
      <p:pic>
        <p:nvPicPr>
          <p:cNvPr id="81926" name="Grafi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19225"/>
            <a:ext cx="3779838"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txBox="1">
            <a:spLocks/>
          </p:cNvSpPr>
          <p:nvPr/>
        </p:nvSpPr>
        <p:spPr bwMode="auto">
          <a:xfrm>
            <a:off x="4643438" y="3795713"/>
            <a:ext cx="3787775" cy="55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lnSpc>
                <a:spcPct val="100000"/>
              </a:lnSpc>
              <a:defRPr/>
            </a:pPr>
            <a:r>
              <a:rPr lang="en-US" sz="800" b="1" dirty="0"/>
              <a:t>Toolkit-Download:</a:t>
            </a:r>
            <a:endParaRPr lang="en-US" sz="700" b="1" dirty="0"/>
          </a:p>
          <a:p>
            <a:pPr>
              <a:lnSpc>
                <a:spcPct val="100000"/>
              </a:lnSpc>
              <a:defRPr/>
            </a:pPr>
            <a:r>
              <a:rPr lang="en-US" sz="800" dirty="0">
                <a:hlinkClick r:id="rId4"/>
              </a:rPr>
              <a:t>https://extranet.leica-camera.com/index.php/s/xdBNSNt7gTfONWm</a:t>
            </a:r>
            <a:r>
              <a:rPr lang="en-US" sz="800" dirty="0"/>
              <a:t>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el 1"/>
          <p:cNvSpPr>
            <a:spLocks noGrp="1"/>
          </p:cNvSpPr>
          <p:nvPr>
            <p:ph type="title"/>
          </p:nvPr>
        </p:nvSpPr>
        <p:spPr>
          <a:xfrm>
            <a:off x="1042988" y="361950"/>
            <a:ext cx="7531100" cy="579438"/>
          </a:xfrm>
        </p:spPr>
        <p:txBody>
          <a:bodyPr/>
          <a:lstStyle/>
          <a:p>
            <a:r>
              <a:rPr lang="de-DE" altLang="de-DE"/>
              <a:t>Video on Social Media</a:t>
            </a:r>
          </a:p>
        </p:txBody>
      </p:sp>
      <p:sp>
        <p:nvSpPr>
          <p:cNvPr id="83971"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ABF2F823-7BCB-4D22-B366-ED56BF1D8E76}" type="slidenum">
              <a:rPr lang="de-DE" altLang="de-DE" sz="800" smtClean="0"/>
              <a:pPr>
                <a:lnSpc>
                  <a:spcPct val="100000"/>
                </a:lnSpc>
                <a:spcBef>
                  <a:spcPct val="0"/>
                </a:spcBef>
                <a:spcAft>
                  <a:spcPct val="0"/>
                </a:spcAft>
                <a:buSzTx/>
                <a:buFontTx/>
                <a:buNone/>
              </a:pPr>
              <a:t>41</a:t>
            </a:fld>
            <a:r>
              <a:rPr lang="de-DE" altLang="de-DE" sz="800"/>
              <a:t> </a:t>
            </a:r>
          </a:p>
        </p:txBody>
      </p:sp>
      <p:sp>
        <p:nvSpPr>
          <p:cNvPr id="6" name="Titel 1"/>
          <p:cNvSpPr txBox="1">
            <a:spLocks/>
          </p:cNvSpPr>
          <p:nvPr/>
        </p:nvSpPr>
        <p:spPr bwMode="auto">
          <a:xfrm>
            <a:off x="323850" y="1779588"/>
            <a:ext cx="4032250" cy="139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lnSpc>
                <a:spcPct val="100000"/>
              </a:lnSpc>
              <a:defRPr/>
            </a:pPr>
            <a:r>
              <a:rPr lang="en-US" sz="1000" b="1" dirty="0"/>
              <a:t>Length &amp; Settings</a:t>
            </a:r>
            <a:r>
              <a:rPr lang="en-US" sz="1000" dirty="0"/>
              <a:t>:</a:t>
            </a:r>
            <a:br>
              <a:rPr lang="en-US" sz="1000" dirty="0"/>
            </a:br>
            <a:r>
              <a:rPr lang="en-US" sz="1000" dirty="0"/>
              <a:t>Use a social media-friendly length. Remember that most videos are watched on mobile devices, so users don’t want to watch videos that are too long. Make sure to loop all videos as looped videos receive more views.</a:t>
            </a:r>
          </a:p>
          <a:p>
            <a:pPr>
              <a:lnSpc>
                <a:spcPct val="100000"/>
              </a:lnSpc>
              <a:defRPr/>
            </a:pPr>
            <a:endParaRPr lang="en-US" sz="800" dirty="0"/>
          </a:p>
          <a:p>
            <a:pPr>
              <a:lnSpc>
                <a:spcPct val="100000"/>
              </a:lnSpc>
              <a:defRPr/>
            </a:pPr>
            <a:r>
              <a:rPr lang="en-US" sz="800" b="1" dirty="0"/>
              <a:t>FACEBOOK</a:t>
            </a:r>
            <a:br>
              <a:rPr lang="en-US" sz="800" dirty="0"/>
            </a:br>
            <a:endParaRPr lang="en-US" sz="800" dirty="0"/>
          </a:p>
          <a:p>
            <a:pPr>
              <a:lnSpc>
                <a:spcPct val="100000"/>
              </a:lnSpc>
              <a:defRPr/>
            </a:pPr>
            <a:r>
              <a:rPr lang="en-US" sz="800" dirty="0"/>
              <a:t>    Square video ( 1080 x 1080 </a:t>
            </a:r>
            <a:r>
              <a:rPr lang="en-US" sz="800" dirty="0" err="1"/>
              <a:t>px</a:t>
            </a:r>
            <a:r>
              <a:rPr lang="en-US" sz="800" dirty="0"/>
              <a:t>)</a:t>
            </a:r>
          </a:p>
          <a:p>
            <a:pPr>
              <a:lnSpc>
                <a:spcPct val="100000"/>
              </a:lnSpc>
              <a:defRPr/>
            </a:pPr>
            <a:r>
              <a:rPr lang="en-US" sz="800" dirty="0"/>
              <a:t>    10- 15 s</a:t>
            </a:r>
          </a:p>
          <a:p>
            <a:pPr>
              <a:lnSpc>
                <a:spcPct val="100000"/>
              </a:lnSpc>
              <a:defRPr/>
            </a:pPr>
            <a:r>
              <a:rPr lang="en-US" sz="800" dirty="0"/>
              <a:t>    Has to catch people’s attention within the first 3 seconds</a:t>
            </a:r>
          </a:p>
          <a:p>
            <a:pPr>
              <a:lnSpc>
                <a:spcPct val="100000"/>
              </a:lnSpc>
              <a:defRPr/>
            </a:pPr>
            <a:r>
              <a:rPr lang="en-US" sz="800" dirty="0"/>
              <a:t>    Should be optimized for silent view.</a:t>
            </a:r>
          </a:p>
          <a:p>
            <a:pPr>
              <a:lnSpc>
                <a:spcPct val="100000"/>
              </a:lnSpc>
              <a:defRPr/>
            </a:pPr>
            <a:r>
              <a:rPr lang="en-US" sz="800" dirty="0"/>
              <a:t>    Usage of text inserts / captions</a:t>
            </a:r>
          </a:p>
          <a:p>
            <a:pPr>
              <a:lnSpc>
                <a:spcPct val="100000"/>
              </a:lnSpc>
              <a:defRPr/>
            </a:pPr>
            <a:endParaRPr lang="en-US" sz="800" dirty="0"/>
          </a:p>
          <a:p>
            <a:pPr>
              <a:lnSpc>
                <a:spcPct val="100000"/>
              </a:lnSpc>
              <a:defRPr/>
            </a:pPr>
            <a:r>
              <a:rPr lang="en-US" sz="800" dirty="0"/>
              <a:t> </a:t>
            </a:r>
          </a:p>
          <a:p>
            <a:pPr>
              <a:lnSpc>
                <a:spcPct val="100000"/>
              </a:lnSpc>
              <a:defRPr/>
            </a:pPr>
            <a:r>
              <a:rPr lang="en-US" sz="800" b="1" dirty="0"/>
              <a:t>INSTAGRAM (stories)</a:t>
            </a:r>
          </a:p>
          <a:p>
            <a:pPr>
              <a:lnSpc>
                <a:spcPct val="100000"/>
              </a:lnSpc>
              <a:defRPr/>
            </a:pPr>
            <a:endParaRPr lang="en-US" sz="800" dirty="0"/>
          </a:p>
          <a:p>
            <a:pPr>
              <a:lnSpc>
                <a:spcPct val="100000"/>
              </a:lnSpc>
              <a:defRPr/>
            </a:pPr>
            <a:r>
              <a:rPr lang="en-US" sz="800" dirty="0"/>
              <a:t>    Vertical 9:16 ( 1080x1920 </a:t>
            </a:r>
            <a:r>
              <a:rPr lang="en-US" sz="800" dirty="0" err="1"/>
              <a:t>px</a:t>
            </a:r>
            <a:r>
              <a:rPr lang="en-US" sz="800" dirty="0"/>
              <a:t>)</a:t>
            </a:r>
          </a:p>
          <a:p>
            <a:pPr>
              <a:lnSpc>
                <a:spcPct val="100000"/>
              </a:lnSpc>
              <a:defRPr/>
            </a:pPr>
            <a:r>
              <a:rPr lang="en-US" sz="800" dirty="0"/>
              <a:t>    Max 15 s per clip (if video is longer it has to be divided in to multiple 15s clips)</a:t>
            </a:r>
          </a:p>
          <a:p>
            <a:pPr>
              <a:lnSpc>
                <a:spcPct val="100000"/>
              </a:lnSpc>
              <a:defRPr/>
            </a:pPr>
            <a:r>
              <a:rPr lang="en-US" sz="800" dirty="0"/>
              <a:t>    Has to catch people’s attention within the first 3 seconds</a:t>
            </a:r>
          </a:p>
          <a:p>
            <a:pPr>
              <a:lnSpc>
                <a:spcPct val="100000"/>
              </a:lnSpc>
              <a:defRPr/>
            </a:pPr>
            <a:r>
              <a:rPr lang="en-US" sz="800" dirty="0"/>
              <a:t>    Should be optimized for silent view.</a:t>
            </a:r>
          </a:p>
          <a:p>
            <a:pPr>
              <a:lnSpc>
                <a:spcPct val="100000"/>
              </a:lnSpc>
              <a:defRPr/>
            </a:pPr>
            <a:r>
              <a:rPr lang="en-US" sz="800" dirty="0"/>
              <a:t>    Usage of text inserts / captions</a:t>
            </a:r>
            <a:endParaRPr lang="en-US" sz="1000" dirty="0"/>
          </a:p>
          <a:p>
            <a:pPr>
              <a:spcBef>
                <a:spcPts val="0"/>
              </a:spcBef>
              <a:spcAft>
                <a:spcPts val="0"/>
              </a:spcAft>
              <a:defRPr/>
            </a:pPr>
            <a:endParaRPr lang="en-US" sz="1000" dirty="0"/>
          </a:p>
        </p:txBody>
      </p:sp>
      <p:sp>
        <p:nvSpPr>
          <p:cNvPr id="7" name="Titel 1"/>
          <p:cNvSpPr txBox="1">
            <a:spLocks/>
          </p:cNvSpPr>
          <p:nvPr/>
        </p:nvSpPr>
        <p:spPr bwMode="auto">
          <a:xfrm>
            <a:off x="706438" y="1131888"/>
            <a:ext cx="377825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defRPr/>
            </a:pPr>
            <a:r>
              <a:rPr lang="de-DE" b="1" kern="0" dirty="0">
                <a:ea typeface="CorporateS-Regular" charset="0"/>
                <a:cs typeface="CorporateS-Regular" charset="0"/>
              </a:rPr>
              <a:t>Videos | </a:t>
            </a:r>
            <a:r>
              <a:rPr lang="de-DE" b="1" kern="0" dirty="0" err="1">
                <a:ea typeface="CorporateS-Regular" charset="0"/>
                <a:cs typeface="CorporateS-Regular" charset="0"/>
              </a:rPr>
              <a:t>Length</a:t>
            </a:r>
            <a:r>
              <a:rPr lang="de-DE" b="1" kern="0" dirty="0">
                <a:ea typeface="CorporateS-Regular" charset="0"/>
                <a:cs typeface="CorporateS-Regular" charset="0"/>
              </a:rPr>
              <a:t> &amp; Settings</a:t>
            </a:r>
          </a:p>
        </p:txBody>
      </p:sp>
      <p:pic>
        <p:nvPicPr>
          <p:cNvPr id="83974" name="Grafi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81525" y="1106488"/>
            <a:ext cx="3779838"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txBox="1">
            <a:spLocks/>
          </p:cNvSpPr>
          <p:nvPr/>
        </p:nvSpPr>
        <p:spPr bwMode="auto">
          <a:xfrm>
            <a:off x="4575175" y="3363913"/>
            <a:ext cx="3813175"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lnSpc>
                <a:spcPct val="100000"/>
              </a:lnSpc>
              <a:defRPr/>
            </a:pPr>
            <a:endParaRPr lang="en-US" sz="800" dirty="0"/>
          </a:p>
          <a:p>
            <a:pPr>
              <a:lnSpc>
                <a:spcPct val="100000"/>
              </a:lnSpc>
              <a:defRPr/>
            </a:pPr>
            <a:r>
              <a:rPr lang="en-US" sz="800" dirty="0"/>
              <a:t> </a:t>
            </a:r>
          </a:p>
          <a:p>
            <a:pPr>
              <a:lnSpc>
                <a:spcPct val="100000"/>
              </a:lnSpc>
              <a:defRPr/>
            </a:pPr>
            <a:r>
              <a:rPr lang="en-US" sz="800" b="1" dirty="0"/>
              <a:t>YOUTUBE</a:t>
            </a:r>
          </a:p>
          <a:p>
            <a:pPr>
              <a:lnSpc>
                <a:spcPct val="100000"/>
              </a:lnSpc>
              <a:defRPr/>
            </a:pPr>
            <a:endParaRPr lang="en-US" sz="800" dirty="0"/>
          </a:p>
          <a:p>
            <a:pPr>
              <a:lnSpc>
                <a:spcPct val="100000"/>
              </a:lnSpc>
              <a:defRPr/>
            </a:pPr>
            <a:r>
              <a:rPr lang="en-US" sz="800" dirty="0"/>
              <a:t>    4k</a:t>
            </a:r>
          </a:p>
          <a:p>
            <a:pPr>
              <a:lnSpc>
                <a:spcPct val="100000"/>
              </a:lnSpc>
              <a:defRPr/>
            </a:pPr>
            <a:r>
              <a:rPr lang="en-US" sz="800" dirty="0"/>
              <a:t>    Long video , no time limit,</a:t>
            </a:r>
          </a:p>
          <a:p>
            <a:pPr>
              <a:lnSpc>
                <a:spcPct val="100000"/>
              </a:lnSpc>
              <a:defRPr/>
            </a:pPr>
            <a:r>
              <a:rPr lang="en-US" sz="800" dirty="0"/>
              <a:t>    includes Music. </a:t>
            </a:r>
          </a:p>
          <a:p>
            <a:pPr>
              <a:lnSpc>
                <a:spcPct val="100000"/>
              </a:lnSpc>
              <a:defRPr/>
            </a:pPr>
            <a:r>
              <a:rPr lang="en-US" sz="800" dirty="0"/>
              <a:t>    Time coded script must be provided for talking heads. </a:t>
            </a:r>
            <a:endParaRPr lang="en-US" sz="1000" dirty="0"/>
          </a:p>
          <a:p>
            <a:pPr>
              <a:lnSpc>
                <a:spcPct val="100000"/>
              </a:lnSpc>
              <a:defRPr/>
            </a:pPr>
            <a:r>
              <a:rPr lang="en-US" sz="1000" dirty="0"/>
              <a:t> </a:t>
            </a:r>
          </a:p>
          <a:p>
            <a:pPr>
              <a:lnSpc>
                <a:spcPct val="100000"/>
              </a:lnSpc>
              <a:spcBef>
                <a:spcPts val="0"/>
              </a:spcBef>
              <a:spcAft>
                <a:spcPts val="0"/>
              </a:spcAft>
              <a:defRPr/>
            </a:pPr>
            <a:endParaRPr lang="en-US" sz="1000" dirty="0"/>
          </a:p>
          <a:p>
            <a:pPr>
              <a:spcBef>
                <a:spcPts val="0"/>
              </a:spcBef>
              <a:spcAft>
                <a:spcPts val="0"/>
              </a:spcAft>
              <a:defRPr/>
            </a:pPr>
            <a:r>
              <a:rPr lang="en-US" sz="1000" dirty="0"/>
              <a:t>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el 1"/>
          <p:cNvSpPr>
            <a:spLocks noGrp="1"/>
          </p:cNvSpPr>
          <p:nvPr>
            <p:ph type="title"/>
          </p:nvPr>
        </p:nvSpPr>
        <p:spPr>
          <a:xfrm>
            <a:off x="684213" y="1933575"/>
            <a:ext cx="7531100" cy="579438"/>
          </a:xfrm>
        </p:spPr>
        <p:txBody>
          <a:bodyPr/>
          <a:lstStyle/>
          <a:p>
            <a:r>
              <a:rPr lang="de-DE" altLang="de-DE"/>
              <a:t>8. Channel Dont‘s</a:t>
            </a:r>
          </a:p>
        </p:txBody>
      </p:sp>
      <p:sp>
        <p:nvSpPr>
          <p:cNvPr id="86019"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E60E4245-39A3-4274-95C6-CEE563B8FF7D}" type="slidenum">
              <a:rPr lang="de-DE" altLang="de-DE" sz="800" smtClean="0"/>
              <a:pPr>
                <a:lnSpc>
                  <a:spcPct val="100000"/>
                </a:lnSpc>
                <a:spcBef>
                  <a:spcPct val="0"/>
                </a:spcBef>
                <a:spcAft>
                  <a:spcPct val="0"/>
                </a:spcAft>
                <a:buSzTx/>
                <a:buFontTx/>
                <a:buNone/>
              </a:pPr>
              <a:t>42</a:t>
            </a:fld>
            <a:r>
              <a:rPr lang="de-DE" altLang="de-DE" sz="800"/>
              <a:t> </a:t>
            </a:r>
          </a:p>
        </p:txBody>
      </p:sp>
      <p:sp>
        <p:nvSpPr>
          <p:cNvPr id="5" name="Rechteck 4"/>
          <p:cNvSpPr/>
          <p:nvPr/>
        </p:nvSpPr>
        <p:spPr bwMode="auto">
          <a:xfrm>
            <a:off x="4721225" y="1563688"/>
            <a:ext cx="3451225" cy="2070100"/>
          </a:xfrm>
          <a:prstGeom prst="rect">
            <a:avLst/>
          </a:prstGeom>
          <a:solidFill>
            <a:schemeClr val="bg1"/>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108000" rIns="90000" bIns="72000"/>
          <a:lstStyle/>
          <a:p>
            <a:pPr defTabSz="792163">
              <a:defRPr/>
            </a:pPr>
            <a:endParaRPr lang="de-DE" sz="1300">
              <a:latin typeface="Arial"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el 1"/>
          <p:cNvSpPr>
            <a:spLocks noGrp="1"/>
          </p:cNvSpPr>
          <p:nvPr>
            <p:ph type="title"/>
          </p:nvPr>
        </p:nvSpPr>
        <p:spPr>
          <a:xfrm>
            <a:off x="1042988" y="358775"/>
            <a:ext cx="7531100" cy="579438"/>
          </a:xfrm>
        </p:spPr>
        <p:txBody>
          <a:bodyPr/>
          <a:lstStyle/>
          <a:p>
            <a:r>
              <a:rPr lang="de-DE" altLang="de-DE"/>
              <a:t>Channel Don‘ts</a:t>
            </a:r>
          </a:p>
        </p:txBody>
      </p:sp>
      <p:sp>
        <p:nvSpPr>
          <p:cNvPr id="88067"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85D7C5C1-CD0C-4AC1-90F4-04812C32720C}" type="slidenum">
              <a:rPr lang="de-DE" altLang="de-DE" sz="800" smtClean="0"/>
              <a:pPr>
                <a:lnSpc>
                  <a:spcPct val="100000"/>
                </a:lnSpc>
                <a:spcBef>
                  <a:spcPct val="0"/>
                </a:spcBef>
                <a:spcAft>
                  <a:spcPct val="0"/>
                </a:spcAft>
                <a:buSzTx/>
                <a:buFontTx/>
                <a:buNone/>
              </a:pPr>
              <a:t>43</a:t>
            </a:fld>
            <a:r>
              <a:rPr lang="de-DE" altLang="de-DE" sz="800"/>
              <a:t> </a:t>
            </a:r>
          </a:p>
        </p:txBody>
      </p:sp>
      <p:sp>
        <p:nvSpPr>
          <p:cNvPr id="6" name="Titel 1"/>
          <p:cNvSpPr txBox="1">
            <a:spLocks/>
          </p:cNvSpPr>
          <p:nvPr/>
        </p:nvSpPr>
        <p:spPr bwMode="auto">
          <a:xfrm>
            <a:off x="684213" y="1779588"/>
            <a:ext cx="3600450"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lnSpc>
                <a:spcPct val="100000"/>
              </a:lnSpc>
              <a:defRPr/>
            </a:pPr>
            <a:r>
              <a:rPr lang="de-DE" sz="950" b="1" dirty="0" err="1">
                <a:latin typeface="+mn-lt"/>
              </a:rPr>
              <a:t>We</a:t>
            </a:r>
            <a:r>
              <a:rPr lang="de-DE" sz="950" b="1" dirty="0">
                <a:latin typeface="+mn-lt"/>
              </a:rPr>
              <a:t> do NOT </a:t>
            </a:r>
            <a:r>
              <a:rPr lang="de-DE" sz="950" b="1" dirty="0" err="1">
                <a:latin typeface="+mn-lt"/>
              </a:rPr>
              <a:t>share</a:t>
            </a:r>
            <a:r>
              <a:rPr lang="de-DE" sz="950" b="1" dirty="0">
                <a:latin typeface="+mn-lt"/>
              </a:rPr>
              <a:t>:</a:t>
            </a:r>
          </a:p>
          <a:p>
            <a:pPr marL="171450" indent="-171450">
              <a:lnSpc>
                <a:spcPct val="100000"/>
              </a:lnSpc>
              <a:buFont typeface="Arial" panose="020B0604020202020204" pitchFamily="34" charset="0"/>
              <a:buChar char="•"/>
              <a:defRPr/>
            </a:pPr>
            <a:r>
              <a:rPr lang="en-US" sz="950" dirty="0">
                <a:latin typeface="+mn-lt"/>
              </a:rPr>
              <a:t>Content that violates the channel specific terms of use:</a:t>
            </a:r>
          </a:p>
          <a:p>
            <a:pPr marL="574587" lvl="1" indent="-171450">
              <a:lnSpc>
                <a:spcPct val="100000"/>
              </a:lnSpc>
              <a:buFont typeface="Arial" panose="020B0604020202020204" pitchFamily="34" charset="0"/>
              <a:buChar char="•"/>
              <a:defRPr/>
            </a:pPr>
            <a:r>
              <a:rPr lang="en-US" sz="950" dirty="0">
                <a:latin typeface="+mn-lt"/>
                <a:hlinkClick r:id="rId3"/>
              </a:rPr>
              <a:t>https://www.facebook.com/policies/</a:t>
            </a:r>
            <a:endParaRPr lang="en-US" sz="950" dirty="0">
              <a:latin typeface="+mn-lt"/>
            </a:endParaRPr>
          </a:p>
          <a:p>
            <a:pPr marL="574587" lvl="1" indent="-171450">
              <a:lnSpc>
                <a:spcPct val="100000"/>
              </a:lnSpc>
              <a:buFont typeface="Arial" panose="020B0604020202020204" pitchFamily="34" charset="0"/>
              <a:buChar char="•"/>
              <a:defRPr/>
            </a:pPr>
            <a:r>
              <a:rPr lang="en-US" sz="950" dirty="0">
                <a:latin typeface="+mn-lt"/>
                <a:hlinkClick r:id="rId4"/>
              </a:rPr>
              <a:t>https://support.twitter.com/articles/18311#</a:t>
            </a:r>
            <a:endParaRPr lang="en-US" sz="950" dirty="0">
              <a:latin typeface="+mn-lt"/>
            </a:endParaRPr>
          </a:p>
          <a:p>
            <a:pPr marL="574587" lvl="1" indent="-171450">
              <a:lnSpc>
                <a:spcPct val="100000"/>
              </a:lnSpc>
              <a:buFont typeface="Arial" panose="020B0604020202020204" pitchFamily="34" charset="0"/>
              <a:buChar char="•"/>
              <a:defRPr/>
            </a:pPr>
            <a:r>
              <a:rPr lang="en-US" sz="950" dirty="0">
                <a:latin typeface="+mn-lt"/>
                <a:hlinkClick r:id="rId5"/>
              </a:rPr>
              <a:t>https://help.instagram.com/478745558852511</a:t>
            </a:r>
            <a:endParaRPr lang="en-US" sz="950" dirty="0">
              <a:latin typeface="+mn-lt"/>
            </a:endParaRPr>
          </a:p>
          <a:p>
            <a:pPr marL="574587" lvl="1" indent="-171450">
              <a:lnSpc>
                <a:spcPct val="100000"/>
              </a:lnSpc>
              <a:buFont typeface="Arial" panose="020B0604020202020204" pitchFamily="34" charset="0"/>
              <a:buChar char="•"/>
              <a:defRPr/>
            </a:pPr>
            <a:r>
              <a:rPr lang="en-US" sz="950" dirty="0">
                <a:latin typeface="+mn-lt"/>
                <a:hlinkClick r:id="rId6"/>
              </a:rPr>
              <a:t>https://www.linkedin.com/legal/user-agreement</a:t>
            </a:r>
            <a:endParaRPr lang="en-US" sz="950" dirty="0">
              <a:latin typeface="+mn-lt"/>
            </a:endParaRPr>
          </a:p>
          <a:p>
            <a:pPr marL="574587" lvl="1" indent="-171450">
              <a:lnSpc>
                <a:spcPct val="100000"/>
              </a:lnSpc>
              <a:buFont typeface="Arial" panose="020B0604020202020204" pitchFamily="34" charset="0"/>
              <a:buChar char="•"/>
              <a:defRPr/>
            </a:pPr>
            <a:r>
              <a:rPr lang="en-US" sz="950" dirty="0">
                <a:latin typeface="+mn-lt"/>
                <a:hlinkClick r:id="rId7"/>
              </a:rPr>
              <a:t>https://www.youtube.com/yt/policyandsafety/communityguidelines.html</a:t>
            </a:r>
            <a:endParaRPr lang="en-US" sz="950" dirty="0">
              <a:latin typeface="+mn-lt"/>
            </a:endParaRPr>
          </a:p>
          <a:p>
            <a:pPr marL="574587" lvl="1" indent="-171450">
              <a:lnSpc>
                <a:spcPct val="100000"/>
              </a:lnSpc>
              <a:buFont typeface="Arial" panose="020B0604020202020204" pitchFamily="34" charset="0"/>
              <a:buChar char="•"/>
              <a:defRPr/>
            </a:pPr>
            <a:endParaRPr lang="en-US" sz="950" dirty="0">
              <a:latin typeface="+mn-lt"/>
            </a:endParaRPr>
          </a:p>
          <a:p>
            <a:pPr marL="171450" indent="-171450">
              <a:lnSpc>
                <a:spcPct val="100000"/>
              </a:lnSpc>
              <a:buFont typeface="Arial" panose="020B0604020202020204" pitchFamily="34" charset="0"/>
              <a:buChar char="•"/>
              <a:defRPr/>
            </a:pPr>
            <a:r>
              <a:rPr lang="en-US" sz="950" dirty="0">
                <a:latin typeface="+mn-lt"/>
              </a:rPr>
              <a:t>Be very careful using content depicting children or animals</a:t>
            </a:r>
          </a:p>
          <a:p>
            <a:pPr marL="171450" indent="-171450">
              <a:lnSpc>
                <a:spcPct val="100000"/>
              </a:lnSpc>
              <a:buFont typeface="Arial" panose="020B0604020202020204" pitchFamily="34" charset="0"/>
              <a:buChar char="•"/>
              <a:defRPr/>
            </a:pPr>
            <a:r>
              <a:rPr lang="en-US" sz="950" dirty="0">
                <a:latin typeface="+mn-lt"/>
              </a:rPr>
              <a:t>We do not share mobile photography (with the exception of </a:t>
            </a:r>
            <a:r>
              <a:rPr lang="en-GB" sz="950" dirty="0">
                <a:latin typeface="+mn-lt"/>
              </a:rPr>
              <a:t>Huawei smartphones co-engineered with Leica</a:t>
            </a:r>
            <a:r>
              <a:rPr lang="en-US" sz="950" dirty="0">
                <a:latin typeface="+mn-lt"/>
              </a:rPr>
              <a:t>, Instagram Stories) or competitor products. Images should be taken with Leica cameras and lenses.</a:t>
            </a:r>
          </a:p>
          <a:p>
            <a:pPr marL="171450" indent="-171450">
              <a:lnSpc>
                <a:spcPct val="100000"/>
              </a:lnSpc>
              <a:buFont typeface="Arial" panose="020B0604020202020204" pitchFamily="34" charset="0"/>
              <a:buChar char="•"/>
              <a:defRPr/>
            </a:pPr>
            <a:r>
              <a:rPr lang="en-US" sz="950" dirty="0">
                <a:latin typeface="+mn-lt"/>
              </a:rPr>
              <a:t>When reposting, don’t change the original image (unless specifically arranged and agreed on by the originator).</a:t>
            </a:r>
          </a:p>
          <a:p>
            <a:pPr marL="171450" indent="-171450">
              <a:lnSpc>
                <a:spcPct val="100000"/>
              </a:lnSpc>
              <a:buFont typeface="Arial" panose="020B0604020202020204" pitchFamily="34" charset="0"/>
              <a:buChar char="•"/>
              <a:defRPr/>
            </a:pPr>
            <a:r>
              <a:rPr lang="en-US" sz="950" dirty="0">
                <a:latin typeface="+mn-lt"/>
              </a:rPr>
              <a:t>Do not repost any content published on or originating from blacklisted accounts or without doing a background check.</a:t>
            </a:r>
          </a:p>
          <a:p>
            <a:pPr marL="171450" indent="-171450">
              <a:lnSpc>
                <a:spcPct val="100000"/>
              </a:lnSpc>
              <a:buFont typeface="Arial" panose="020B0604020202020204" pitchFamily="34" charset="0"/>
              <a:buChar char="•"/>
              <a:defRPr/>
            </a:pPr>
            <a:endParaRPr lang="en-US" sz="950" dirty="0"/>
          </a:p>
        </p:txBody>
      </p:sp>
      <p:sp>
        <p:nvSpPr>
          <p:cNvPr id="7" name="Titel 1"/>
          <p:cNvSpPr txBox="1">
            <a:spLocks/>
          </p:cNvSpPr>
          <p:nvPr/>
        </p:nvSpPr>
        <p:spPr bwMode="auto">
          <a:xfrm>
            <a:off x="684213" y="1390650"/>
            <a:ext cx="23050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defRPr/>
            </a:pPr>
            <a:r>
              <a:rPr lang="de-DE" b="1" dirty="0"/>
              <a:t>Channel </a:t>
            </a:r>
            <a:r>
              <a:rPr lang="de-DE" b="1" dirty="0" err="1"/>
              <a:t>Don‘ts</a:t>
            </a:r>
            <a:r>
              <a:rPr lang="de-DE" b="1" dirty="0"/>
              <a:t> </a:t>
            </a:r>
            <a:endParaRPr lang="de-DE" b="1" kern="0" dirty="0">
              <a:latin typeface="CorporateS-Regular" charset="0"/>
              <a:ea typeface="CorporateS-Regular" charset="0"/>
              <a:cs typeface="CorporateS-Regular" charset="0"/>
            </a:endParaRPr>
          </a:p>
        </p:txBody>
      </p:sp>
      <p:pic>
        <p:nvPicPr>
          <p:cNvPr id="88070" name="Grafik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76763" y="1420813"/>
            <a:ext cx="3595687"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el 1"/>
          <p:cNvSpPr>
            <a:spLocks noGrp="1"/>
          </p:cNvSpPr>
          <p:nvPr>
            <p:ph type="title"/>
          </p:nvPr>
        </p:nvSpPr>
        <p:spPr>
          <a:xfrm>
            <a:off x="684213" y="1933575"/>
            <a:ext cx="7531100" cy="579438"/>
          </a:xfrm>
        </p:spPr>
        <p:txBody>
          <a:bodyPr/>
          <a:lstStyle/>
          <a:p>
            <a:r>
              <a:rPr lang="de-DE" altLang="de-DE"/>
              <a:t>09. Community Management</a:t>
            </a:r>
          </a:p>
        </p:txBody>
      </p:sp>
      <p:sp>
        <p:nvSpPr>
          <p:cNvPr id="90115"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92064531-1538-4196-9BE2-ECEEE91A5018}" type="slidenum">
              <a:rPr lang="de-DE" altLang="de-DE" sz="800" smtClean="0"/>
              <a:pPr>
                <a:lnSpc>
                  <a:spcPct val="100000"/>
                </a:lnSpc>
                <a:spcBef>
                  <a:spcPct val="0"/>
                </a:spcBef>
                <a:spcAft>
                  <a:spcPct val="0"/>
                </a:spcAft>
                <a:buSzTx/>
                <a:buFontTx/>
                <a:buNone/>
              </a:pPr>
              <a:t>44</a:t>
            </a:fld>
            <a:r>
              <a:rPr lang="de-DE" altLang="de-DE" sz="800"/>
              <a:t> </a:t>
            </a:r>
          </a:p>
        </p:txBody>
      </p:sp>
      <p:sp>
        <p:nvSpPr>
          <p:cNvPr id="5" name="Rechteck 4"/>
          <p:cNvSpPr/>
          <p:nvPr/>
        </p:nvSpPr>
        <p:spPr bwMode="auto">
          <a:xfrm>
            <a:off x="4721225" y="1563688"/>
            <a:ext cx="3451225" cy="2070100"/>
          </a:xfrm>
          <a:prstGeom prst="rect">
            <a:avLst/>
          </a:prstGeom>
          <a:solidFill>
            <a:schemeClr val="bg1"/>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108000" rIns="90000" bIns="72000"/>
          <a:lstStyle/>
          <a:p>
            <a:pPr defTabSz="792163">
              <a:defRPr/>
            </a:pPr>
            <a:endParaRPr lang="de-DE" sz="1300">
              <a:latin typeface="Arial"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el 1"/>
          <p:cNvSpPr>
            <a:spLocks noGrp="1"/>
          </p:cNvSpPr>
          <p:nvPr>
            <p:ph type="title"/>
          </p:nvPr>
        </p:nvSpPr>
        <p:spPr>
          <a:xfrm>
            <a:off x="1042988" y="358775"/>
            <a:ext cx="7531100" cy="579438"/>
          </a:xfrm>
        </p:spPr>
        <p:txBody>
          <a:bodyPr/>
          <a:lstStyle/>
          <a:p>
            <a:r>
              <a:rPr lang="de-DE" altLang="de-DE"/>
              <a:t>Community Management</a:t>
            </a:r>
          </a:p>
        </p:txBody>
      </p:sp>
      <p:sp>
        <p:nvSpPr>
          <p:cNvPr id="91139"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 Leica Social Media Guidelines		                                            Page </a:t>
            </a:r>
            <a:fld id="{CEEE12F2-DE69-45EE-BB32-480DF1E2CA36}" type="slidenum">
              <a:rPr lang="de-DE" altLang="de-DE" sz="800" smtClean="0"/>
              <a:pPr>
                <a:lnSpc>
                  <a:spcPct val="100000"/>
                </a:lnSpc>
                <a:spcBef>
                  <a:spcPct val="0"/>
                </a:spcBef>
                <a:spcAft>
                  <a:spcPct val="0"/>
                </a:spcAft>
                <a:buSzTx/>
                <a:buFontTx/>
                <a:buNone/>
              </a:pPr>
              <a:t>45</a:t>
            </a:fld>
            <a:r>
              <a:rPr lang="de-DE" altLang="de-DE" sz="800"/>
              <a:t> </a:t>
            </a:r>
          </a:p>
        </p:txBody>
      </p:sp>
      <p:sp>
        <p:nvSpPr>
          <p:cNvPr id="6" name="Titel 1"/>
          <p:cNvSpPr txBox="1">
            <a:spLocks/>
          </p:cNvSpPr>
          <p:nvPr/>
        </p:nvSpPr>
        <p:spPr bwMode="auto">
          <a:xfrm>
            <a:off x="684213" y="1905000"/>
            <a:ext cx="3455987"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lnSpc>
                <a:spcPct val="100000"/>
              </a:lnSpc>
              <a:defRPr/>
            </a:pPr>
            <a:r>
              <a:rPr lang="en-US" sz="1000" dirty="0"/>
              <a:t>When customers reach out to you regarding Leica Camera on social media channels, please always respond and offer support.</a:t>
            </a:r>
          </a:p>
          <a:p>
            <a:pPr>
              <a:lnSpc>
                <a:spcPct val="100000"/>
              </a:lnSpc>
              <a:defRPr/>
            </a:pPr>
            <a:endParaRPr lang="en-US" sz="1000" dirty="0"/>
          </a:p>
        </p:txBody>
      </p:sp>
      <p:sp>
        <p:nvSpPr>
          <p:cNvPr id="7" name="Titel 1"/>
          <p:cNvSpPr txBox="1">
            <a:spLocks/>
          </p:cNvSpPr>
          <p:nvPr/>
        </p:nvSpPr>
        <p:spPr bwMode="auto">
          <a:xfrm>
            <a:off x="677863" y="1325563"/>
            <a:ext cx="377825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defRPr/>
            </a:pPr>
            <a:r>
              <a:rPr lang="de-DE" sz="1800" b="1" dirty="0"/>
              <a:t>Community Management </a:t>
            </a:r>
            <a:r>
              <a:rPr lang="de-DE" sz="1800" b="1" kern="0" dirty="0">
                <a:ea typeface="CorporateS-Regular" charset="0"/>
                <a:cs typeface="CorporateS-Regular" charset="0"/>
              </a:rPr>
              <a:t>| General</a:t>
            </a:r>
          </a:p>
        </p:txBody>
      </p:sp>
      <p:pic>
        <p:nvPicPr>
          <p:cNvPr id="91142" name="Grafik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19225"/>
            <a:ext cx="35560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el 1"/>
          <p:cNvSpPr>
            <a:spLocks noGrp="1"/>
          </p:cNvSpPr>
          <p:nvPr>
            <p:ph type="title"/>
          </p:nvPr>
        </p:nvSpPr>
        <p:spPr>
          <a:xfrm>
            <a:off x="1042988" y="339725"/>
            <a:ext cx="7531100" cy="579438"/>
          </a:xfrm>
        </p:spPr>
        <p:txBody>
          <a:bodyPr/>
          <a:lstStyle/>
          <a:p>
            <a:r>
              <a:rPr lang="de-DE" altLang="de-DE"/>
              <a:t>Community Management</a:t>
            </a:r>
          </a:p>
        </p:txBody>
      </p:sp>
      <p:sp>
        <p:nvSpPr>
          <p:cNvPr id="93187"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0808BB2C-FAF0-481E-BE23-00964574988E}" type="slidenum">
              <a:rPr lang="de-DE" altLang="de-DE" sz="800" smtClean="0"/>
              <a:pPr>
                <a:lnSpc>
                  <a:spcPct val="100000"/>
                </a:lnSpc>
                <a:spcBef>
                  <a:spcPct val="0"/>
                </a:spcBef>
                <a:spcAft>
                  <a:spcPct val="0"/>
                </a:spcAft>
                <a:buSzTx/>
                <a:buFontTx/>
                <a:buNone/>
              </a:pPr>
              <a:t>46</a:t>
            </a:fld>
            <a:r>
              <a:rPr lang="de-DE" altLang="de-DE" sz="800"/>
              <a:t> </a:t>
            </a:r>
          </a:p>
        </p:txBody>
      </p:sp>
      <p:sp>
        <p:nvSpPr>
          <p:cNvPr id="6" name="Titel 1"/>
          <p:cNvSpPr txBox="1">
            <a:spLocks/>
          </p:cNvSpPr>
          <p:nvPr/>
        </p:nvSpPr>
        <p:spPr bwMode="auto">
          <a:xfrm>
            <a:off x="690563" y="1754188"/>
            <a:ext cx="3476625" cy="261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lnSpc>
                <a:spcPct val="100000"/>
              </a:lnSpc>
              <a:defRPr/>
            </a:pPr>
            <a:r>
              <a:rPr lang="en-US" sz="1000" dirty="0"/>
              <a:t>Always deliver great customer service – social media is an extension of customer service. When answering a customer service question on social media, keep a few basic principles in mind.</a:t>
            </a:r>
          </a:p>
          <a:p>
            <a:pPr marL="171450" indent="-171450">
              <a:lnSpc>
                <a:spcPct val="100000"/>
              </a:lnSpc>
              <a:buFont typeface="Arial" panose="020B0604020202020204" pitchFamily="34" charset="0"/>
              <a:buChar char="•"/>
              <a:defRPr/>
            </a:pPr>
            <a:r>
              <a:rPr lang="en-US" sz="1000" dirty="0"/>
              <a:t>Respond in a timely manner (within 1-3 hours during office hours).</a:t>
            </a:r>
          </a:p>
          <a:p>
            <a:pPr marL="171450" indent="-171450">
              <a:lnSpc>
                <a:spcPct val="100000"/>
              </a:lnSpc>
              <a:buFont typeface="Arial" panose="020B0604020202020204" pitchFamily="34" charset="0"/>
              <a:buChar char="•"/>
              <a:defRPr/>
            </a:pPr>
            <a:r>
              <a:rPr lang="en-US" sz="1000" dirty="0"/>
              <a:t>Respond in the spirit of genuinely wanting to help the customer to find a solution or answer.</a:t>
            </a:r>
          </a:p>
          <a:p>
            <a:pPr marL="171450" indent="-171450">
              <a:lnSpc>
                <a:spcPct val="100000"/>
              </a:lnSpc>
              <a:buFont typeface="Arial" panose="020B0604020202020204" pitchFamily="34" charset="0"/>
              <a:buChar char="•"/>
              <a:defRPr/>
            </a:pPr>
            <a:r>
              <a:rPr lang="en-US" sz="1000" dirty="0"/>
              <a:t>Everything you write in emails can be copied and pasted into public blog posts!</a:t>
            </a:r>
          </a:p>
          <a:p>
            <a:pPr marL="171450" indent="-171450">
              <a:lnSpc>
                <a:spcPct val="100000"/>
              </a:lnSpc>
              <a:buFont typeface="Arial" panose="020B0604020202020204" pitchFamily="34" charset="0"/>
              <a:buChar char="•"/>
              <a:defRPr/>
            </a:pPr>
            <a:r>
              <a:rPr lang="en-US" sz="1000" dirty="0"/>
              <a:t>If it’s a sensitive issue (e.g. personal information), answer via a private message and inform the user via public comment, otherwise you may answer in the comment section. </a:t>
            </a:r>
          </a:p>
          <a:p>
            <a:pPr marL="171450" indent="-171450">
              <a:lnSpc>
                <a:spcPct val="100000"/>
              </a:lnSpc>
              <a:buFont typeface="Arial" panose="020B0604020202020204" pitchFamily="34" charset="0"/>
              <a:buChar char="•"/>
              <a:defRPr/>
            </a:pPr>
            <a:r>
              <a:rPr lang="en-US" sz="1000" dirty="0"/>
              <a:t>Please hide public comments containing personal user information.</a:t>
            </a:r>
          </a:p>
          <a:p>
            <a:pPr marL="171450" indent="-171450">
              <a:lnSpc>
                <a:spcPct val="100000"/>
              </a:lnSpc>
              <a:buFont typeface="Arial" panose="020B0604020202020204" pitchFamily="34" charset="0"/>
              <a:buChar char="•"/>
              <a:defRPr/>
            </a:pPr>
            <a:r>
              <a:rPr lang="en-US" sz="1000" dirty="0"/>
              <a:t>If you are unsure of how to answer, do not guess, but seek help from someone who does.</a:t>
            </a:r>
          </a:p>
        </p:txBody>
      </p:sp>
      <p:sp>
        <p:nvSpPr>
          <p:cNvPr id="7" name="Titel 1"/>
          <p:cNvSpPr txBox="1">
            <a:spLocks/>
          </p:cNvSpPr>
          <p:nvPr/>
        </p:nvSpPr>
        <p:spPr bwMode="auto">
          <a:xfrm>
            <a:off x="690563" y="1344613"/>
            <a:ext cx="377825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defPPr>
              <a:defRPr lang="de-DE"/>
            </a:defPPr>
            <a:lvl1pPr defTabSz="818970">
              <a:lnSpc>
                <a:spcPts val="2550"/>
              </a:lnSpc>
              <a:defRPr sz="1800">
                <a:latin typeface="+mj-lt"/>
                <a:ea typeface="+mj-ea"/>
              </a:defRPr>
            </a:lvl1pPr>
            <a:lvl2pPr defTabSz="818970">
              <a:lnSpc>
                <a:spcPts val="2550"/>
              </a:lnSpc>
              <a:defRPr sz="2000">
                <a:latin typeface="CorpoS" charset="0"/>
              </a:defRPr>
            </a:lvl2pPr>
            <a:lvl3pPr defTabSz="818970">
              <a:lnSpc>
                <a:spcPts val="2550"/>
              </a:lnSpc>
              <a:defRPr sz="2000">
                <a:latin typeface="CorpoS" charset="0"/>
              </a:defRPr>
            </a:lvl3pPr>
            <a:lvl4pPr defTabSz="818970">
              <a:lnSpc>
                <a:spcPts val="2550"/>
              </a:lnSpc>
              <a:defRPr sz="2000">
                <a:latin typeface="CorpoS" charset="0"/>
              </a:defRPr>
            </a:lvl4pPr>
            <a:lvl5pPr defTabSz="818970">
              <a:lnSpc>
                <a:spcPts val="2550"/>
              </a:lnSpc>
              <a:defRPr sz="2000">
                <a:latin typeface="CorpoS" charset="0"/>
              </a:defRPr>
            </a:lvl5pPr>
            <a:lvl6pPr marL="407873" defTabSz="824242" fontAlgn="base">
              <a:lnSpc>
                <a:spcPts val="2556"/>
              </a:lnSpc>
              <a:spcBef>
                <a:spcPct val="0"/>
              </a:spcBef>
              <a:spcAft>
                <a:spcPct val="0"/>
              </a:spcAft>
              <a:defRPr sz="2000">
                <a:latin typeface="CorpoS" charset="0"/>
              </a:defRPr>
            </a:lvl6pPr>
            <a:lvl7pPr marL="815746" defTabSz="824242" fontAlgn="base">
              <a:lnSpc>
                <a:spcPts val="2556"/>
              </a:lnSpc>
              <a:spcBef>
                <a:spcPct val="0"/>
              </a:spcBef>
              <a:spcAft>
                <a:spcPct val="0"/>
              </a:spcAft>
              <a:defRPr sz="2000">
                <a:latin typeface="CorpoS" charset="0"/>
              </a:defRPr>
            </a:lvl7pPr>
            <a:lvl8pPr marL="1223620" defTabSz="824242" fontAlgn="base">
              <a:lnSpc>
                <a:spcPts val="2556"/>
              </a:lnSpc>
              <a:spcBef>
                <a:spcPct val="0"/>
              </a:spcBef>
              <a:spcAft>
                <a:spcPct val="0"/>
              </a:spcAft>
              <a:defRPr sz="2000">
                <a:latin typeface="CorpoS" charset="0"/>
              </a:defRPr>
            </a:lvl8pPr>
            <a:lvl9pPr marL="1631492" defTabSz="824242" fontAlgn="base">
              <a:lnSpc>
                <a:spcPts val="2556"/>
              </a:lnSpc>
              <a:spcBef>
                <a:spcPct val="0"/>
              </a:spcBef>
              <a:spcAft>
                <a:spcPct val="0"/>
              </a:spcAft>
              <a:defRPr sz="2000">
                <a:latin typeface="CorpoS" charset="0"/>
              </a:defRPr>
            </a:lvl9pPr>
          </a:lstStyle>
          <a:p>
            <a:pPr>
              <a:defRPr/>
            </a:pPr>
            <a:r>
              <a:rPr lang="en-US" b="1" dirty="0"/>
              <a:t>Great Customer Service</a:t>
            </a:r>
          </a:p>
          <a:p>
            <a:pPr>
              <a:defRPr/>
            </a:pPr>
            <a:endParaRPr lang="de-DE" dirty="0"/>
          </a:p>
        </p:txBody>
      </p:sp>
      <p:pic>
        <p:nvPicPr>
          <p:cNvPr id="93190" name="Grafik 2"/>
          <p:cNvPicPr>
            <a:picLocks noChangeAspect="1"/>
          </p:cNvPicPr>
          <p:nvPr/>
        </p:nvPicPr>
        <p:blipFill>
          <a:blip r:embed="rId3">
            <a:extLst>
              <a:ext uri="{28A0092B-C50C-407E-A947-70E740481C1C}">
                <a14:useLocalDpi xmlns:a14="http://schemas.microsoft.com/office/drawing/2010/main" val="0"/>
              </a:ext>
            </a:extLst>
          </a:blip>
          <a:srcRect t="12743" b="8336"/>
          <a:stretch>
            <a:fillRect/>
          </a:stretch>
        </p:blipFill>
        <p:spPr bwMode="auto">
          <a:xfrm>
            <a:off x="4572000" y="1419225"/>
            <a:ext cx="4024313"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el 1"/>
          <p:cNvSpPr>
            <a:spLocks noGrp="1"/>
          </p:cNvSpPr>
          <p:nvPr>
            <p:ph type="title"/>
          </p:nvPr>
        </p:nvSpPr>
        <p:spPr>
          <a:xfrm>
            <a:off x="1042988" y="360363"/>
            <a:ext cx="7531100" cy="579437"/>
          </a:xfrm>
        </p:spPr>
        <p:txBody>
          <a:bodyPr/>
          <a:lstStyle/>
          <a:p>
            <a:r>
              <a:rPr lang="de-DE" altLang="de-DE"/>
              <a:t>Community Management</a:t>
            </a:r>
          </a:p>
        </p:txBody>
      </p:sp>
      <p:sp>
        <p:nvSpPr>
          <p:cNvPr id="95235"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F3EB15B9-E77A-4139-A3C5-B02E6D6B4148}" type="slidenum">
              <a:rPr lang="de-DE" altLang="de-DE" sz="800" smtClean="0"/>
              <a:pPr>
                <a:lnSpc>
                  <a:spcPct val="100000"/>
                </a:lnSpc>
                <a:spcBef>
                  <a:spcPct val="0"/>
                </a:spcBef>
                <a:spcAft>
                  <a:spcPct val="0"/>
                </a:spcAft>
                <a:buSzTx/>
                <a:buFontTx/>
                <a:buNone/>
              </a:pPr>
              <a:t>47</a:t>
            </a:fld>
            <a:r>
              <a:rPr lang="de-DE" altLang="de-DE" sz="800"/>
              <a:t> </a:t>
            </a:r>
          </a:p>
        </p:txBody>
      </p:sp>
      <p:sp>
        <p:nvSpPr>
          <p:cNvPr id="6" name="Titel 1"/>
          <p:cNvSpPr txBox="1">
            <a:spLocks/>
          </p:cNvSpPr>
          <p:nvPr/>
        </p:nvSpPr>
        <p:spPr bwMode="auto">
          <a:xfrm>
            <a:off x="665163" y="1893888"/>
            <a:ext cx="3475037" cy="811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lnSpc>
                <a:spcPct val="100000"/>
              </a:lnSpc>
              <a:defRPr/>
            </a:pPr>
            <a:r>
              <a:rPr lang="en-US" sz="1000" dirty="0"/>
              <a:t>All communication needs to convey authenticity and a personal touch.</a:t>
            </a:r>
          </a:p>
          <a:p>
            <a:pPr>
              <a:lnSpc>
                <a:spcPct val="100000"/>
              </a:lnSpc>
              <a:defRPr/>
            </a:pPr>
            <a:r>
              <a:rPr lang="en-US" sz="1000" dirty="0"/>
              <a:t> </a:t>
            </a:r>
          </a:p>
          <a:p>
            <a:pPr>
              <a:lnSpc>
                <a:spcPct val="100000"/>
              </a:lnSpc>
              <a:defRPr/>
            </a:pPr>
            <a:r>
              <a:rPr lang="en-US" sz="1000" dirty="0"/>
              <a:t>Feel free to use your name in the signature of every comment and private message you send.</a:t>
            </a:r>
          </a:p>
          <a:p>
            <a:pPr>
              <a:lnSpc>
                <a:spcPct val="100000"/>
              </a:lnSpc>
              <a:defRPr/>
            </a:pPr>
            <a:endParaRPr lang="en-US" sz="1000" dirty="0"/>
          </a:p>
          <a:p>
            <a:pPr marL="171450" indent="-171450">
              <a:lnSpc>
                <a:spcPct val="100000"/>
              </a:lnSpc>
              <a:buFont typeface="Wingdings" panose="05000000000000000000" pitchFamily="2" charset="2"/>
              <a:buChar char="à"/>
              <a:defRPr/>
            </a:pPr>
            <a:r>
              <a:rPr lang="en-US" sz="1000" b="1" dirty="0"/>
              <a:t>Example:</a:t>
            </a:r>
            <a:r>
              <a:rPr lang="en-US" sz="1000" dirty="0"/>
              <a:t> “Marina - Leica Camera Social Media </a:t>
            </a:r>
          </a:p>
          <a:p>
            <a:pPr>
              <a:lnSpc>
                <a:spcPct val="100000"/>
              </a:lnSpc>
              <a:defRPr/>
            </a:pPr>
            <a:r>
              <a:rPr lang="en-US" sz="1000" dirty="0"/>
              <a:t>     Team”</a:t>
            </a:r>
          </a:p>
          <a:p>
            <a:pPr>
              <a:lnSpc>
                <a:spcPct val="100000"/>
              </a:lnSpc>
              <a:defRPr/>
            </a:pPr>
            <a:endParaRPr lang="en-US" sz="1000" dirty="0"/>
          </a:p>
          <a:p>
            <a:pPr>
              <a:lnSpc>
                <a:spcPct val="100000"/>
              </a:lnSpc>
              <a:defRPr/>
            </a:pPr>
            <a:r>
              <a:rPr lang="en-US" sz="1000" dirty="0"/>
              <a:t>Embrace human centric empathy and apologize when and where appropriate.</a:t>
            </a:r>
          </a:p>
          <a:p>
            <a:pPr>
              <a:lnSpc>
                <a:spcPct val="100000"/>
              </a:lnSpc>
              <a:defRPr/>
            </a:pPr>
            <a:endParaRPr lang="en-US" sz="1000" dirty="0"/>
          </a:p>
          <a:p>
            <a:pPr>
              <a:lnSpc>
                <a:spcPct val="100000"/>
              </a:lnSpc>
              <a:defRPr/>
            </a:pPr>
            <a:endParaRPr lang="en-US" sz="1000" dirty="0"/>
          </a:p>
        </p:txBody>
      </p:sp>
      <p:sp>
        <p:nvSpPr>
          <p:cNvPr id="7" name="Titel 1"/>
          <p:cNvSpPr txBox="1">
            <a:spLocks/>
          </p:cNvSpPr>
          <p:nvPr/>
        </p:nvSpPr>
        <p:spPr bwMode="auto">
          <a:xfrm>
            <a:off x="665163" y="1282700"/>
            <a:ext cx="377825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defRPr/>
            </a:pPr>
            <a:r>
              <a:rPr lang="de-DE" sz="1600" b="1" dirty="0"/>
              <a:t>Community Management </a:t>
            </a:r>
            <a:r>
              <a:rPr lang="de-DE" sz="1600" b="1" kern="0" dirty="0">
                <a:ea typeface="CorporateS-Regular" charset="0"/>
                <a:cs typeface="CorporateS-Regular" charset="0"/>
              </a:rPr>
              <a:t>| </a:t>
            </a:r>
            <a:r>
              <a:rPr lang="de-DE" sz="1600" b="1" kern="0" dirty="0" err="1">
                <a:ea typeface="CorporateS-Regular" charset="0"/>
                <a:cs typeface="CorporateS-Regular" charset="0"/>
              </a:rPr>
              <a:t>Be</a:t>
            </a:r>
            <a:r>
              <a:rPr lang="de-DE" sz="1600" b="1" kern="0" dirty="0">
                <a:ea typeface="CorporateS-Regular" charset="0"/>
                <a:cs typeface="CorporateS-Regular" charset="0"/>
              </a:rPr>
              <a:t> </a:t>
            </a:r>
            <a:r>
              <a:rPr lang="de-DE" sz="1600" b="1" kern="0" dirty="0" err="1">
                <a:ea typeface="CorporateS-Regular" charset="0"/>
                <a:cs typeface="CorporateS-Regular" charset="0"/>
              </a:rPr>
              <a:t>Yourself</a:t>
            </a:r>
            <a:r>
              <a:rPr lang="de-DE" sz="1600" b="1" kern="0" dirty="0">
                <a:ea typeface="CorporateS-Regular" charset="0"/>
                <a:cs typeface="CorporateS-Regular" charset="0"/>
              </a:rPr>
              <a:t>!</a:t>
            </a:r>
            <a:endParaRPr lang="de-DE" sz="1800" b="1" kern="0" dirty="0">
              <a:ea typeface="CorporateS-Regular" charset="0"/>
              <a:cs typeface="CorporateS-Regular" charset="0"/>
            </a:endParaRPr>
          </a:p>
        </p:txBody>
      </p:sp>
      <p:pic>
        <p:nvPicPr>
          <p:cNvPr id="95238" name="Grafi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8350" y="1419225"/>
            <a:ext cx="333692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el 1"/>
          <p:cNvSpPr>
            <a:spLocks noGrp="1"/>
          </p:cNvSpPr>
          <p:nvPr>
            <p:ph type="title"/>
          </p:nvPr>
        </p:nvSpPr>
        <p:spPr>
          <a:xfrm>
            <a:off x="1042988" y="361950"/>
            <a:ext cx="7531100" cy="579438"/>
          </a:xfrm>
        </p:spPr>
        <p:txBody>
          <a:bodyPr/>
          <a:lstStyle/>
          <a:p>
            <a:r>
              <a:rPr lang="de-DE" altLang="de-DE"/>
              <a:t>Community Management: Content to be deleted, hidden &amp; blocked</a:t>
            </a:r>
          </a:p>
        </p:txBody>
      </p:sp>
      <p:sp>
        <p:nvSpPr>
          <p:cNvPr id="97283"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57E047DB-2351-4CDC-909D-4F45F2189F12}" type="slidenum">
              <a:rPr lang="de-DE" altLang="de-DE" sz="800" smtClean="0"/>
              <a:pPr>
                <a:lnSpc>
                  <a:spcPct val="100000"/>
                </a:lnSpc>
                <a:spcBef>
                  <a:spcPct val="0"/>
                </a:spcBef>
                <a:spcAft>
                  <a:spcPct val="0"/>
                </a:spcAft>
                <a:buSzTx/>
                <a:buFontTx/>
                <a:buNone/>
              </a:pPr>
              <a:t>48</a:t>
            </a:fld>
            <a:r>
              <a:rPr lang="de-DE" altLang="de-DE" sz="800"/>
              <a:t> </a:t>
            </a:r>
          </a:p>
        </p:txBody>
      </p:sp>
      <p:sp>
        <p:nvSpPr>
          <p:cNvPr id="101380" name="Rechteck 5"/>
          <p:cNvSpPr>
            <a:spLocks noChangeArrowheads="1"/>
          </p:cNvSpPr>
          <p:nvPr/>
        </p:nvSpPr>
        <p:spPr bwMode="auto">
          <a:xfrm>
            <a:off x="1042988" y="1139825"/>
            <a:ext cx="1673225" cy="508000"/>
          </a:xfrm>
          <a:prstGeom prst="rect">
            <a:avLst/>
          </a:prstGeom>
          <a:solidFill>
            <a:schemeClr val="tx1"/>
          </a:solidFill>
          <a:ln>
            <a:noFill/>
          </a:ln>
          <a:extLst>
            <a:ext uri="{91240B29-F687-4F45-9708-019B960494DF}">
              <a14:hiddenLine xmlns:a14="http://schemas.microsoft.com/office/drawing/2010/main" w="12700" algn="ctr">
                <a:solidFill>
                  <a:srgbClr val="000000"/>
                </a:solidFill>
                <a:round/>
                <a:headEnd/>
                <a:tailEnd/>
              </a14:hiddenLine>
            </a:ext>
          </a:extLst>
        </p:spPr>
        <p:txBody>
          <a:bodyPr tIns="108000" rIns="90000" bIns="72000"/>
          <a:lstStyle>
            <a:lvl1pPr defTabSz="792163">
              <a:defRPr sz="1200">
                <a:solidFill>
                  <a:schemeClr val="tx1"/>
                </a:solidFill>
                <a:latin typeface="Arial" panose="020B0604020202020204" pitchFamily="34" charset="0"/>
                <a:ea typeface="MS PGothic" panose="020B0600070205080204" pitchFamily="34" charset="-128"/>
              </a:defRPr>
            </a:lvl1pPr>
            <a:lvl2pPr defTabSz="792163">
              <a:defRPr sz="1200">
                <a:solidFill>
                  <a:schemeClr val="tx1"/>
                </a:solidFill>
                <a:latin typeface="Arial" panose="020B0604020202020204" pitchFamily="34" charset="0"/>
                <a:ea typeface="MS PGothic" panose="020B0600070205080204" pitchFamily="34" charset="-128"/>
              </a:defRPr>
            </a:lvl2pPr>
            <a:lvl3pPr defTabSz="792163">
              <a:defRPr sz="1200">
                <a:solidFill>
                  <a:schemeClr val="tx1"/>
                </a:solidFill>
                <a:latin typeface="Arial" panose="020B0604020202020204" pitchFamily="34" charset="0"/>
                <a:ea typeface="MS PGothic" panose="020B0600070205080204" pitchFamily="34" charset="-128"/>
              </a:defRPr>
            </a:lvl3pPr>
            <a:lvl4pPr defTabSz="792163">
              <a:defRPr sz="1200">
                <a:solidFill>
                  <a:schemeClr val="tx1"/>
                </a:solidFill>
                <a:latin typeface="Arial" panose="020B0604020202020204" pitchFamily="34" charset="0"/>
                <a:ea typeface="MS PGothic" panose="020B0600070205080204" pitchFamily="34" charset="-128"/>
              </a:defRPr>
            </a:lvl4pPr>
            <a:lvl5pPr defTabSz="792163">
              <a:defRPr sz="1200">
                <a:solidFill>
                  <a:schemeClr val="tx1"/>
                </a:solidFill>
                <a:latin typeface="Arial" panose="020B0604020202020204" pitchFamily="34" charset="0"/>
                <a:ea typeface="MS PGothic" panose="020B0600070205080204" pitchFamily="34" charset="-128"/>
              </a:defRPr>
            </a:lvl5pPr>
            <a:lvl6pPr marL="2089150" indent="196850" defTabSz="79216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6pPr>
            <a:lvl7pPr marL="2546350" indent="196850" defTabSz="79216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7pPr>
            <a:lvl8pPr marL="3003550" indent="196850" defTabSz="79216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8pPr>
            <a:lvl9pPr marL="3460750" indent="196850" defTabSz="79216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9pPr>
          </a:lstStyle>
          <a:p>
            <a:pPr algn="ctr">
              <a:defRPr/>
            </a:pPr>
            <a:r>
              <a:rPr lang="en-GB" altLang="de-DE" sz="1300" b="1" dirty="0">
                <a:solidFill>
                  <a:schemeClr val="bg1"/>
                </a:solidFill>
                <a:latin typeface="+mj-lt"/>
              </a:rPr>
              <a:t>Deleting</a:t>
            </a:r>
          </a:p>
        </p:txBody>
      </p:sp>
      <p:sp>
        <p:nvSpPr>
          <p:cNvPr id="97285" name="Rechteck 6"/>
          <p:cNvSpPr>
            <a:spLocks noChangeArrowheads="1"/>
          </p:cNvSpPr>
          <p:nvPr/>
        </p:nvSpPr>
        <p:spPr bwMode="auto">
          <a:xfrm>
            <a:off x="6402388" y="1133475"/>
            <a:ext cx="1736725" cy="508000"/>
          </a:xfrm>
          <a:prstGeom prst="rect">
            <a:avLst/>
          </a:prstGeom>
          <a:solidFill>
            <a:schemeClr val="tx1"/>
          </a:solidFill>
          <a:ln>
            <a:noFill/>
          </a:ln>
          <a:extLst>
            <a:ext uri="{91240B29-F687-4F45-9708-019B960494DF}">
              <a14:hiddenLine xmlns:a14="http://schemas.microsoft.com/office/drawing/2010/main" w="12700" algn="ctr">
                <a:solidFill>
                  <a:srgbClr val="000000"/>
                </a:solidFill>
                <a:round/>
                <a:headEnd/>
                <a:tailEnd/>
              </a14:hiddenLine>
            </a:ext>
          </a:extLst>
        </p:spPr>
        <p:txBody>
          <a:bodyPr tIns="108000" rIns="90000" bIns="72000"/>
          <a:lstStyle>
            <a:lvl1pPr defTabSz="792163">
              <a:defRPr sz="1200">
                <a:solidFill>
                  <a:schemeClr val="tx1"/>
                </a:solidFill>
                <a:latin typeface="Arial" panose="020B0604020202020204" pitchFamily="34" charset="0"/>
                <a:ea typeface="MS PGothic" panose="020B0600070205080204" pitchFamily="34" charset="-128"/>
              </a:defRPr>
            </a:lvl1pPr>
            <a:lvl2pPr defTabSz="792163">
              <a:defRPr sz="1200">
                <a:solidFill>
                  <a:schemeClr val="tx1"/>
                </a:solidFill>
                <a:latin typeface="Arial" panose="020B0604020202020204" pitchFamily="34" charset="0"/>
                <a:ea typeface="MS PGothic" panose="020B0600070205080204" pitchFamily="34" charset="-128"/>
              </a:defRPr>
            </a:lvl2pPr>
            <a:lvl3pPr defTabSz="792163">
              <a:defRPr sz="1200">
                <a:solidFill>
                  <a:schemeClr val="tx1"/>
                </a:solidFill>
                <a:latin typeface="Arial" panose="020B0604020202020204" pitchFamily="34" charset="0"/>
                <a:ea typeface="MS PGothic" panose="020B0600070205080204" pitchFamily="34" charset="-128"/>
              </a:defRPr>
            </a:lvl3pPr>
            <a:lvl4pPr defTabSz="792163">
              <a:defRPr sz="1200">
                <a:solidFill>
                  <a:schemeClr val="tx1"/>
                </a:solidFill>
                <a:latin typeface="Arial" panose="020B0604020202020204" pitchFamily="34" charset="0"/>
                <a:ea typeface="MS PGothic" panose="020B0600070205080204" pitchFamily="34" charset="-128"/>
              </a:defRPr>
            </a:lvl4pPr>
            <a:lvl5pPr defTabSz="792163">
              <a:defRPr sz="1200">
                <a:solidFill>
                  <a:schemeClr val="tx1"/>
                </a:solidFill>
                <a:latin typeface="Arial" panose="020B0604020202020204" pitchFamily="34" charset="0"/>
                <a:ea typeface="MS PGothic" panose="020B0600070205080204" pitchFamily="34" charset="-128"/>
              </a:defRPr>
            </a:lvl5pPr>
            <a:lvl6pPr marL="2089150" indent="196850" defTabSz="79216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6pPr>
            <a:lvl7pPr marL="2546350" indent="196850" defTabSz="79216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7pPr>
            <a:lvl8pPr marL="3003550" indent="196850" defTabSz="79216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8pPr>
            <a:lvl9pPr marL="3460750" indent="196850" defTabSz="79216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9pPr>
          </a:lstStyle>
          <a:p>
            <a:pPr algn="ctr"/>
            <a:r>
              <a:rPr lang="en-GB" altLang="de-DE" sz="1300">
                <a:solidFill>
                  <a:schemeClr val="bg1"/>
                </a:solidFill>
              </a:rPr>
              <a:t>Clipping</a:t>
            </a:r>
          </a:p>
        </p:txBody>
      </p:sp>
      <p:sp>
        <p:nvSpPr>
          <p:cNvPr id="97286" name="Rechteck 7"/>
          <p:cNvSpPr>
            <a:spLocks noChangeArrowheads="1"/>
          </p:cNvSpPr>
          <p:nvPr/>
        </p:nvSpPr>
        <p:spPr bwMode="auto">
          <a:xfrm>
            <a:off x="2830513" y="1133475"/>
            <a:ext cx="1671637" cy="508000"/>
          </a:xfrm>
          <a:prstGeom prst="rect">
            <a:avLst/>
          </a:prstGeom>
          <a:solidFill>
            <a:schemeClr val="tx1"/>
          </a:solidFill>
          <a:ln>
            <a:noFill/>
          </a:ln>
          <a:extLst>
            <a:ext uri="{91240B29-F687-4F45-9708-019B960494DF}">
              <a14:hiddenLine xmlns:a14="http://schemas.microsoft.com/office/drawing/2010/main" w="12700" algn="ctr">
                <a:solidFill>
                  <a:srgbClr val="000000"/>
                </a:solidFill>
                <a:round/>
                <a:headEnd/>
                <a:tailEnd/>
              </a14:hiddenLine>
            </a:ext>
          </a:extLst>
        </p:spPr>
        <p:txBody>
          <a:bodyPr tIns="108000" rIns="90000" bIns="72000"/>
          <a:lstStyle>
            <a:lvl1pPr defTabSz="792163">
              <a:defRPr sz="1200">
                <a:solidFill>
                  <a:schemeClr val="tx1"/>
                </a:solidFill>
                <a:latin typeface="Arial" panose="020B0604020202020204" pitchFamily="34" charset="0"/>
                <a:ea typeface="MS PGothic" panose="020B0600070205080204" pitchFamily="34" charset="-128"/>
              </a:defRPr>
            </a:lvl1pPr>
            <a:lvl2pPr defTabSz="792163">
              <a:defRPr sz="1200">
                <a:solidFill>
                  <a:schemeClr val="tx1"/>
                </a:solidFill>
                <a:latin typeface="Arial" panose="020B0604020202020204" pitchFamily="34" charset="0"/>
                <a:ea typeface="MS PGothic" panose="020B0600070205080204" pitchFamily="34" charset="-128"/>
              </a:defRPr>
            </a:lvl2pPr>
            <a:lvl3pPr defTabSz="792163">
              <a:defRPr sz="1200">
                <a:solidFill>
                  <a:schemeClr val="tx1"/>
                </a:solidFill>
                <a:latin typeface="Arial" panose="020B0604020202020204" pitchFamily="34" charset="0"/>
                <a:ea typeface="MS PGothic" panose="020B0600070205080204" pitchFamily="34" charset="-128"/>
              </a:defRPr>
            </a:lvl3pPr>
            <a:lvl4pPr defTabSz="792163">
              <a:defRPr sz="1200">
                <a:solidFill>
                  <a:schemeClr val="tx1"/>
                </a:solidFill>
                <a:latin typeface="Arial" panose="020B0604020202020204" pitchFamily="34" charset="0"/>
                <a:ea typeface="MS PGothic" panose="020B0600070205080204" pitchFamily="34" charset="-128"/>
              </a:defRPr>
            </a:lvl4pPr>
            <a:lvl5pPr defTabSz="792163">
              <a:defRPr sz="1200">
                <a:solidFill>
                  <a:schemeClr val="tx1"/>
                </a:solidFill>
                <a:latin typeface="Arial" panose="020B0604020202020204" pitchFamily="34" charset="0"/>
                <a:ea typeface="MS PGothic" panose="020B0600070205080204" pitchFamily="34" charset="-128"/>
              </a:defRPr>
            </a:lvl5pPr>
            <a:lvl6pPr marL="2089150" indent="196850" defTabSz="79216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6pPr>
            <a:lvl7pPr marL="2546350" indent="196850" defTabSz="79216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7pPr>
            <a:lvl8pPr marL="3003550" indent="196850" defTabSz="79216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8pPr>
            <a:lvl9pPr marL="3460750" indent="196850" defTabSz="79216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9pPr>
          </a:lstStyle>
          <a:p>
            <a:pPr algn="ctr"/>
            <a:r>
              <a:rPr lang="en-GB" altLang="de-DE" sz="1300">
                <a:solidFill>
                  <a:schemeClr val="bg1"/>
                </a:solidFill>
              </a:rPr>
              <a:t>Hiding &amp; Blocking</a:t>
            </a:r>
          </a:p>
        </p:txBody>
      </p:sp>
      <p:sp>
        <p:nvSpPr>
          <p:cNvPr id="97287" name="Rechteck 8"/>
          <p:cNvSpPr>
            <a:spLocks noChangeArrowheads="1"/>
          </p:cNvSpPr>
          <p:nvPr/>
        </p:nvSpPr>
        <p:spPr bwMode="auto">
          <a:xfrm>
            <a:off x="4618038" y="1131888"/>
            <a:ext cx="1671637" cy="508000"/>
          </a:xfrm>
          <a:prstGeom prst="rect">
            <a:avLst/>
          </a:prstGeom>
          <a:solidFill>
            <a:schemeClr val="tx1"/>
          </a:solidFill>
          <a:ln>
            <a:noFill/>
          </a:ln>
          <a:extLst>
            <a:ext uri="{91240B29-F687-4F45-9708-019B960494DF}">
              <a14:hiddenLine xmlns:a14="http://schemas.microsoft.com/office/drawing/2010/main" w="12700" algn="ctr">
                <a:solidFill>
                  <a:srgbClr val="000000"/>
                </a:solidFill>
                <a:round/>
                <a:headEnd/>
                <a:tailEnd/>
              </a14:hiddenLine>
            </a:ext>
          </a:extLst>
        </p:spPr>
        <p:txBody>
          <a:bodyPr tIns="108000" rIns="90000" bIns="72000"/>
          <a:lstStyle>
            <a:lvl1pPr defTabSz="792163">
              <a:defRPr sz="1200">
                <a:solidFill>
                  <a:schemeClr val="tx1"/>
                </a:solidFill>
                <a:latin typeface="Arial" panose="020B0604020202020204" pitchFamily="34" charset="0"/>
                <a:ea typeface="MS PGothic" panose="020B0600070205080204" pitchFamily="34" charset="-128"/>
              </a:defRPr>
            </a:lvl1pPr>
            <a:lvl2pPr defTabSz="792163">
              <a:defRPr sz="1200">
                <a:solidFill>
                  <a:schemeClr val="tx1"/>
                </a:solidFill>
                <a:latin typeface="Arial" panose="020B0604020202020204" pitchFamily="34" charset="0"/>
                <a:ea typeface="MS PGothic" panose="020B0600070205080204" pitchFamily="34" charset="-128"/>
              </a:defRPr>
            </a:lvl2pPr>
            <a:lvl3pPr defTabSz="792163">
              <a:defRPr sz="1200">
                <a:solidFill>
                  <a:schemeClr val="tx1"/>
                </a:solidFill>
                <a:latin typeface="Arial" panose="020B0604020202020204" pitchFamily="34" charset="0"/>
                <a:ea typeface="MS PGothic" panose="020B0600070205080204" pitchFamily="34" charset="-128"/>
              </a:defRPr>
            </a:lvl3pPr>
            <a:lvl4pPr defTabSz="792163">
              <a:defRPr sz="1200">
                <a:solidFill>
                  <a:schemeClr val="tx1"/>
                </a:solidFill>
                <a:latin typeface="Arial" panose="020B0604020202020204" pitchFamily="34" charset="0"/>
                <a:ea typeface="MS PGothic" panose="020B0600070205080204" pitchFamily="34" charset="-128"/>
              </a:defRPr>
            </a:lvl4pPr>
            <a:lvl5pPr defTabSz="792163">
              <a:defRPr sz="1200">
                <a:solidFill>
                  <a:schemeClr val="tx1"/>
                </a:solidFill>
                <a:latin typeface="Arial" panose="020B0604020202020204" pitchFamily="34" charset="0"/>
                <a:ea typeface="MS PGothic" panose="020B0600070205080204" pitchFamily="34" charset="-128"/>
              </a:defRPr>
            </a:lvl5pPr>
            <a:lvl6pPr marL="2089150" indent="196850" defTabSz="79216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6pPr>
            <a:lvl7pPr marL="2546350" indent="196850" defTabSz="79216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7pPr>
            <a:lvl8pPr marL="3003550" indent="196850" defTabSz="79216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8pPr>
            <a:lvl9pPr marL="3460750" indent="196850" defTabSz="79216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9pPr>
          </a:lstStyle>
          <a:p>
            <a:pPr algn="ctr"/>
            <a:r>
              <a:rPr lang="en-GB" altLang="de-DE" sz="1300">
                <a:solidFill>
                  <a:schemeClr val="bg1"/>
                </a:solidFill>
              </a:rPr>
              <a:t>Warning, consult Leica</a:t>
            </a:r>
          </a:p>
        </p:txBody>
      </p:sp>
      <p:sp>
        <p:nvSpPr>
          <p:cNvPr id="10" name="Rechteck 9"/>
          <p:cNvSpPr/>
          <p:nvPr/>
        </p:nvSpPr>
        <p:spPr bwMode="auto">
          <a:xfrm>
            <a:off x="1042988" y="1720850"/>
            <a:ext cx="1673225" cy="1857375"/>
          </a:xfrm>
          <a:prstGeom prst="rect">
            <a:avLst/>
          </a:prstGeom>
          <a:solidFill>
            <a:schemeClr val="bg1"/>
          </a:solidFill>
          <a:ln w="12700" cap="flat" cmpd="sng" algn="ctr">
            <a:solidFill>
              <a:schemeClr val="tx1"/>
            </a:solidFill>
            <a:prstDash val="solid"/>
            <a:round/>
            <a:headEnd type="none" w="med" len="med"/>
            <a:tailEnd type="none" w="med" len="med"/>
          </a:ln>
          <a:effectLst/>
          <a:extLst>
            <a:ext uri="{AF507438-7753-43e0-B8FC-AC1667EBCBE1}"/>
          </a:extLst>
        </p:spPr>
        <p:txBody>
          <a:bodyPr tIns="108000" rIns="90000" bIns="72000"/>
          <a:lstStyle/>
          <a:p>
            <a:pPr marL="285750" indent="-285750" fontAlgn="ctr">
              <a:spcBef>
                <a:spcPts val="0"/>
              </a:spcBef>
              <a:spcAft>
                <a:spcPts val="0"/>
              </a:spcAft>
              <a:buFont typeface="Arial" panose="020B0604020202020204" pitchFamily="34" charset="0"/>
              <a:buChar char="•"/>
              <a:defRPr/>
            </a:pPr>
            <a:r>
              <a:rPr lang="en-GB" sz="1100" dirty="0">
                <a:ea typeface="ＭＳ Ｐゴシック" panose="020B0600070205080204" pitchFamily="34" charset="-128"/>
                <a:cs typeface="Segoe UI Light" panose="020B0502040204020203" pitchFamily="34" charset="0"/>
              </a:rPr>
              <a:t>Massive, repeated swearing, abusive language</a:t>
            </a:r>
          </a:p>
          <a:p>
            <a:pPr marL="285750" indent="-285750" fontAlgn="ctr">
              <a:spcBef>
                <a:spcPts val="0"/>
              </a:spcBef>
              <a:spcAft>
                <a:spcPts val="0"/>
              </a:spcAft>
              <a:buFont typeface="Arial" panose="020B0604020202020204" pitchFamily="34" charset="0"/>
              <a:buChar char="•"/>
              <a:defRPr/>
            </a:pPr>
            <a:r>
              <a:rPr lang="en-GB" sz="1100" dirty="0">
                <a:ea typeface="ＭＳ Ｐゴシック" panose="020B0600070205080204" pitchFamily="34" charset="-128"/>
                <a:cs typeface="Segoe UI Light" panose="020B0502040204020203" pitchFamily="34" charset="0"/>
              </a:rPr>
              <a:t>Pornographic content</a:t>
            </a:r>
          </a:p>
          <a:p>
            <a:pPr marL="285750" indent="-285750" fontAlgn="ctr">
              <a:spcBef>
                <a:spcPts val="0"/>
              </a:spcBef>
              <a:spcAft>
                <a:spcPts val="0"/>
              </a:spcAft>
              <a:buFont typeface="Arial" panose="020B0604020202020204" pitchFamily="34" charset="0"/>
              <a:buChar char="•"/>
              <a:defRPr/>
            </a:pPr>
            <a:r>
              <a:rPr lang="en-GB" sz="1100" dirty="0">
                <a:ea typeface="ＭＳ Ｐゴシック" panose="020B0600070205080204" pitchFamily="34" charset="-128"/>
              </a:rPr>
              <a:t>Racist, inhuman and disrespectful content </a:t>
            </a:r>
          </a:p>
          <a:p>
            <a:pPr marL="285750" indent="-285750" fontAlgn="ctr">
              <a:spcBef>
                <a:spcPts val="0"/>
              </a:spcBef>
              <a:spcAft>
                <a:spcPts val="0"/>
              </a:spcAft>
              <a:buFont typeface="Arial" panose="020B0604020202020204" pitchFamily="34" charset="0"/>
              <a:buChar char="•"/>
              <a:defRPr/>
            </a:pPr>
            <a:endParaRPr lang="en-GB" sz="1100" dirty="0">
              <a:ea typeface="ＭＳ Ｐゴシック" panose="020B0600070205080204" pitchFamily="34" charset="-128"/>
              <a:cs typeface="Segoe UI Light" panose="020B0502040204020203" pitchFamily="34" charset="0"/>
            </a:endParaRPr>
          </a:p>
          <a:p>
            <a:pPr fontAlgn="ctr">
              <a:spcBef>
                <a:spcPts val="0"/>
              </a:spcBef>
              <a:spcAft>
                <a:spcPts val="0"/>
              </a:spcAft>
              <a:defRPr/>
            </a:pPr>
            <a:endParaRPr lang="en-GB" sz="1400" dirty="0">
              <a:ea typeface="ＭＳ Ｐゴシック" panose="020B0600070205080204" pitchFamily="34" charset="-128"/>
              <a:cs typeface="Segoe UI Light" panose="020B0502040204020203" pitchFamily="34" charset="0"/>
            </a:endParaRPr>
          </a:p>
        </p:txBody>
      </p:sp>
      <p:sp>
        <p:nvSpPr>
          <p:cNvPr id="97289" name="Rechteck 10"/>
          <p:cNvSpPr>
            <a:spLocks noChangeArrowheads="1"/>
          </p:cNvSpPr>
          <p:nvPr/>
        </p:nvSpPr>
        <p:spPr bwMode="auto">
          <a:xfrm>
            <a:off x="2830513" y="1717675"/>
            <a:ext cx="1671637" cy="1860550"/>
          </a:xfrm>
          <a:prstGeom prst="rect">
            <a:avLst/>
          </a:prstGeom>
          <a:solidFill>
            <a:schemeClr val="bg1"/>
          </a:solidFill>
          <a:ln w="12700" algn="ctr">
            <a:solidFill>
              <a:schemeClr val="tx1"/>
            </a:solidFill>
            <a:round/>
            <a:headEnd/>
            <a:tailEnd/>
          </a:ln>
        </p:spPr>
        <p:txBody>
          <a:bodyPr tIns="108000" rIns="90000" bIns="72000"/>
          <a:lstStyle>
            <a:lvl1pPr marL="285750" indent="-285750" defTabSz="792163">
              <a:defRPr sz="1200">
                <a:solidFill>
                  <a:schemeClr val="tx1"/>
                </a:solidFill>
                <a:latin typeface="Arial" panose="020B0604020202020204" pitchFamily="34" charset="0"/>
                <a:ea typeface="MS PGothic" panose="020B0600070205080204" pitchFamily="34" charset="-128"/>
              </a:defRPr>
            </a:lvl1pPr>
            <a:lvl2pPr defTabSz="792163">
              <a:defRPr sz="1200">
                <a:solidFill>
                  <a:schemeClr val="tx1"/>
                </a:solidFill>
                <a:latin typeface="Arial" panose="020B0604020202020204" pitchFamily="34" charset="0"/>
                <a:ea typeface="MS PGothic" panose="020B0600070205080204" pitchFamily="34" charset="-128"/>
              </a:defRPr>
            </a:lvl2pPr>
            <a:lvl3pPr defTabSz="792163">
              <a:defRPr sz="1200">
                <a:solidFill>
                  <a:schemeClr val="tx1"/>
                </a:solidFill>
                <a:latin typeface="Arial" panose="020B0604020202020204" pitchFamily="34" charset="0"/>
                <a:ea typeface="MS PGothic" panose="020B0600070205080204" pitchFamily="34" charset="-128"/>
              </a:defRPr>
            </a:lvl3pPr>
            <a:lvl4pPr defTabSz="792163">
              <a:defRPr sz="1200">
                <a:solidFill>
                  <a:schemeClr val="tx1"/>
                </a:solidFill>
                <a:latin typeface="Arial" panose="020B0604020202020204" pitchFamily="34" charset="0"/>
                <a:ea typeface="MS PGothic" panose="020B0600070205080204" pitchFamily="34" charset="-128"/>
              </a:defRPr>
            </a:lvl4pPr>
            <a:lvl5pPr defTabSz="792163">
              <a:defRPr sz="1200">
                <a:solidFill>
                  <a:schemeClr val="tx1"/>
                </a:solidFill>
                <a:latin typeface="Arial" panose="020B0604020202020204" pitchFamily="34" charset="0"/>
                <a:ea typeface="MS PGothic" panose="020B0600070205080204" pitchFamily="34" charset="-128"/>
              </a:defRPr>
            </a:lvl5pPr>
            <a:lvl6pPr marL="2089150" indent="196850" defTabSz="79216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6pPr>
            <a:lvl7pPr marL="2546350" indent="196850" defTabSz="79216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7pPr>
            <a:lvl8pPr marL="3003550" indent="196850" defTabSz="79216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8pPr>
            <a:lvl9pPr marL="3460750" indent="196850" defTabSz="79216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Char char="•"/>
            </a:pPr>
            <a:r>
              <a:rPr lang="en-GB" altLang="de-DE" sz="1100"/>
              <a:t>Spam &amp; Bots</a:t>
            </a:r>
          </a:p>
          <a:p>
            <a:pPr>
              <a:buFont typeface="Arial" panose="020B0604020202020204" pitchFamily="34" charset="0"/>
              <a:buChar char="•"/>
            </a:pPr>
            <a:r>
              <a:rPr lang="en-GB" altLang="de-DE" sz="1100"/>
              <a:t>Blacklist users (depending on content)</a:t>
            </a:r>
          </a:p>
          <a:p>
            <a:pPr>
              <a:buFont typeface="Arial" panose="020B0604020202020204" pitchFamily="34" charset="0"/>
              <a:buChar char="•"/>
            </a:pPr>
            <a:r>
              <a:rPr lang="en-GB" altLang="de-DE" sz="1100"/>
              <a:t>Report „haters“ to Facebook</a:t>
            </a:r>
          </a:p>
          <a:p>
            <a:pPr>
              <a:buFont typeface="Arial" panose="020B0604020202020204" pitchFamily="34" charset="0"/>
              <a:buChar char="•"/>
            </a:pPr>
            <a:r>
              <a:rPr lang="en-GB" altLang="de-DE" sz="1100"/>
              <a:t>Commercial offers (hide the person,  delete the offer &amp; inform the person)</a:t>
            </a:r>
          </a:p>
        </p:txBody>
      </p:sp>
      <p:sp>
        <p:nvSpPr>
          <p:cNvPr id="12" name="Rechteck 11"/>
          <p:cNvSpPr/>
          <p:nvPr/>
        </p:nvSpPr>
        <p:spPr bwMode="auto">
          <a:xfrm>
            <a:off x="6402388" y="1733550"/>
            <a:ext cx="1736725" cy="1860550"/>
          </a:xfrm>
          <a:prstGeom prst="rect">
            <a:avLst/>
          </a:prstGeom>
          <a:solidFill>
            <a:schemeClr val="bg1"/>
          </a:solidFill>
          <a:ln w="12700" cap="flat" cmpd="sng" algn="ctr">
            <a:solidFill>
              <a:schemeClr val="tx1"/>
            </a:solidFill>
            <a:prstDash val="solid"/>
            <a:round/>
            <a:headEnd type="none" w="med" len="med"/>
            <a:tailEnd type="none" w="med" len="med"/>
          </a:ln>
          <a:effectLst/>
          <a:extLst>
            <a:ext uri="{AF507438-7753-43e0-B8FC-AC1667EBCBE1}"/>
          </a:extLst>
        </p:spPr>
        <p:txBody>
          <a:bodyPr tIns="108000" rIns="90000" bIns="72000"/>
          <a:lstStyle/>
          <a:p>
            <a:pPr marL="285750" indent="-285750" defTabSz="792163">
              <a:buFont typeface="Arial" panose="020B0604020202020204" pitchFamily="34" charset="0"/>
              <a:buChar char="•"/>
              <a:defRPr/>
            </a:pPr>
            <a:r>
              <a:rPr lang="en-GB" sz="1100" dirty="0">
                <a:ea typeface="ＭＳ Ｐゴシック" panose="020B0600070205080204" pitchFamily="34" charset="-128"/>
              </a:rPr>
              <a:t>Leaks (Leica Rumours)</a:t>
            </a:r>
          </a:p>
          <a:p>
            <a:pPr marL="285750" indent="-285750" defTabSz="792163">
              <a:buFont typeface="Arial" panose="020B0604020202020204" pitchFamily="34" charset="0"/>
              <a:buChar char="•"/>
              <a:defRPr/>
            </a:pPr>
            <a:r>
              <a:rPr lang="en-GB" sz="1100" dirty="0">
                <a:ea typeface="ＭＳ Ｐゴシック" panose="020B0600070205080204" pitchFamily="34" charset="-128"/>
              </a:rPr>
              <a:t>Wrong information</a:t>
            </a:r>
          </a:p>
          <a:p>
            <a:pPr marL="285750" indent="-285750" defTabSz="792163">
              <a:buFont typeface="Arial" panose="020B0604020202020204" pitchFamily="34" charset="0"/>
              <a:buChar char="•"/>
              <a:defRPr/>
            </a:pPr>
            <a:r>
              <a:rPr lang="en-GB" sz="1100" dirty="0">
                <a:ea typeface="ＭＳ Ｐゴシック" panose="020B0600070205080204" pitchFamily="34" charset="-128"/>
              </a:rPr>
              <a:t>Deleted messages</a:t>
            </a:r>
          </a:p>
          <a:p>
            <a:pPr marL="285750" indent="-285750" defTabSz="792163">
              <a:buFont typeface="Arial" panose="020B0604020202020204" pitchFamily="34" charset="0"/>
              <a:buChar char="•"/>
              <a:defRPr/>
            </a:pPr>
            <a:r>
              <a:rPr lang="en-GB" sz="1100" dirty="0">
                <a:ea typeface="ＭＳ Ｐゴシック" panose="020B0600070205080204" pitchFamily="34" charset="-128"/>
              </a:rPr>
              <a:t>Very negative comments, criticism &amp; complaints</a:t>
            </a:r>
          </a:p>
          <a:p>
            <a:pPr marL="285750" indent="-285750" defTabSz="792163">
              <a:buFont typeface="Arial" panose="020B0604020202020204" pitchFamily="34" charset="0"/>
              <a:buChar char="•"/>
              <a:defRPr/>
            </a:pPr>
            <a:r>
              <a:rPr lang="en-GB" sz="1100" dirty="0">
                <a:ea typeface="ＭＳ Ｐゴシック" panose="020B0600070205080204" pitchFamily="34" charset="-128"/>
                <a:sym typeface="Wingdings" panose="05000000000000000000" pitchFamily="2" charset="2"/>
              </a:rPr>
              <a:t> S</a:t>
            </a:r>
            <a:r>
              <a:rPr lang="en-GB" sz="1100" dirty="0">
                <a:ea typeface="ＭＳ Ｐゴシック" panose="020B0600070205080204" pitchFamily="34" charset="-128"/>
              </a:rPr>
              <a:t>ave a screenshot &amp; include the link</a:t>
            </a:r>
          </a:p>
          <a:p>
            <a:pPr defTabSz="792163">
              <a:defRPr/>
            </a:pPr>
            <a:endParaRPr lang="en-GB" sz="1100" dirty="0">
              <a:ea typeface="ＭＳ Ｐゴシック" panose="020B0600070205080204" pitchFamily="34" charset="-128"/>
            </a:endParaRPr>
          </a:p>
        </p:txBody>
      </p:sp>
      <p:sp>
        <p:nvSpPr>
          <p:cNvPr id="97291" name="Rechteck 12"/>
          <p:cNvSpPr>
            <a:spLocks noChangeArrowheads="1"/>
          </p:cNvSpPr>
          <p:nvPr/>
        </p:nvSpPr>
        <p:spPr bwMode="auto">
          <a:xfrm>
            <a:off x="4618038" y="1719263"/>
            <a:ext cx="1671637" cy="1860550"/>
          </a:xfrm>
          <a:prstGeom prst="rect">
            <a:avLst/>
          </a:prstGeom>
          <a:solidFill>
            <a:schemeClr val="bg1"/>
          </a:solidFill>
          <a:ln w="12700" algn="ctr">
            <a:solidFill>
              <a:schemeClr val="tx1"/>
            </a:solidFill>
            <a:round/>
            <a:headEnd/>
            <a:tailEnd/>
          </a:ln>
        </p:spPr>
        <p:txBody>
          <a:bodyPr tIns="108000" rIns="90000" bIns="72000"/>
          <a:lstStyle>
            <a:lvl1pPr marL="285750" indent="-285750">
              <a:defRPr sz="1200">
                <a:solidFill>
                  <a:schemeClr val="tx1"/>
                </a:solidFill>
                <a:latin typeface="Arial" panose="020B0604020202020204" pitchFamily="34" charset="0"/>
                <a:ea typeface="MS PGothic" panose="020B0600070205080204" pitchFamily="34" charset="-128"/>
              </a:defRPr>
            </a:lvl1pPr>
            <a:lvl2pPr>
              <a:defRPr sz="1200">
                <a:solidFill>
                  <a:schemeClr val="tx1"/>
                </a:solidFill>
                <a:latin typeface="Arial" panose="020B0604020202020204" pitchFamily="34" charset="0"/>
                <a:ea typeface="MS PGothic" panose="020B0600070205080204" pitchFamily="34" charset="-128"/>
              </a:defRPr>
            </a:lvl2pPr>
            <a:lvl3pPr>
              <a:defRPr sz="1200">
                <a:solidFill>
                  <a:schemeClr val="tx1"/>
                </a:solidFill>
                <a:latin typeface="Arial" panose="020B0604020202020204" pitchFamily="34" charset="0"/>
                <a:ea typeface="MS PGothic" panose="020B0600070205080204" pitchFamily="34" charset="-128"/>
              </a:defRPr>
            </a:lvl3pPr>
            <a:lvl4pPr>
              <a:defRPr sz="1200">
                <a:solidFill>
                  <a:schemeClr val="tx1"/>
                </a:solidFill>
                <a:latin typeface="Arial" panose="020B0604020202020204" pitchFamily="34" charset="0"/>
                <a:ea typeface="MS PGothic" panose="020B0600070205080204" pitchFamily="34" charset="-128"/>
              </a:defRPr>
            </a:lvl4pPr>
            <a:lvl5pPr>
              <a:defRPr sz="1200">
                <a:solidFill>
                  <a:schemeClr val="tx1"/>
                </a:solidFill>
                <a:latin typeface="Arial" panose="020B0604020202020204" pitchFamily="34" charset="0"/>
                <a:ea typeface="MS PGothic" panose="020B0600070205080204" pitchFamily="34" charset="-128"/>
              </a:defRPr>
            </a:lvl5pPr>
            <a:lvl6pPr marL="2089150" indent="196850"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6pPr>
            <a:lvl7pPr marL="2546350" indent="196850"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7pPr>
            <a:lvl8pPr marL="3003550" indent="196850"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8pPr>
            <a:lvl9pPr marL="3460750" indent="196850"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9pPr>
          </a:lstStyle>
          <a:p>
            <a:pPr fontAlgn="ctr">
              <a:buFont typeface="Arial" panose="020B0604020202020204" pitchFamily="34" charset="0"/>
              <a:buChar char="•"/>
            </a:pPr>
            <a:r>
              <a:rPr lang="en-GB" altLang="de-DE" sz="1100">
                <a:cs typeface="Segoe UI Light" panose="020B0502040204020203" pitchFamily="34" charset="0"/>
              </a:rPr>
              <a:t>False statements regarding the brand </a:t>
            </a:r>
          </a:p>
          <a:p>
            <a:pPr fontAlgn="ctr">
              <a:buFont typeface="Arial" panose="020B0604020202020204" pitchFamily="34" charset="0"/>
              <a:buChar char="•"/>
            </a:pPr>
            <a:r>
              <a:rPr lang="en-GB" altLang="de-DE" sz="1100">
                <a:cs typeface="Segoe UI Light" panose="020B0502040204020203" pitchFamily="34" charset="0"/>
              </a:rPr>
              <a:t>Product leaks before releases, features</a:t>
            </a:r>
          </a:p>
          <a:p>
            <a:pPr fontAlgn="ctr">
              <a:buFont typeface="Arial" panose="020B0604020202020204" pitchFamily="34" charset="0"/>
              <a:buChar char="•"/>
            </a:pPr>
            <a:r>
              <a:rPr lang="en-GB" altLang="de-DE" sz="1100">
                <a:cs typeface="Segoe UI Light" panose="020B0502040204020203" pitchFamily="34" charset="0"/>
              </a:rPr>
              <a:t>Criticism &amp; complaints with shit storm potential</a:t>
            </a:r>
          </a:p>
        </p:txBody>
      </p:sp>
      <p:sp>
        <p:nvSpPr>
          <p:cNvPr id="14" name="Rechteck 13"/>
          <p:cNvSpPr/>
          <p:nvPr/>
        </p:nvSpPr>
        <p:spPr bwMode="auto">
          <a:xfrm>
            <a:off x="6402388" y="3641725"/>
            <a:ext cx="1736725" cy="508000"/>
          </a:xfrm>
          <a:prstGeom prst="rect">
            <a:avLst/>
          </a:prstGeom>
          <a:solidFill>
            <a:schemeClr val="bg1">
              <a:lumMod val="95000"/>
            </a:schemeClr>
          </a:solidFill>
          <a:ln w="12700" cap="flat" cmpd="sng" algn="ctr">
            <a:noFill/>
            <a:prstDash val="solid"/>
            <a:round/>
            <a:headEnd type="none" w="med" len="med"/>
            <a:tailEnd type="none" w="med" len="med"/>
          </a:ln>
          <a:effectLst/>
          <a:extLst>
            <a:ext uri="{AF507438-7753-43e0-B8FC-AC1667EBCBE1}"/>
          </a:extLst>
        </p:spPr>
        <p:txBody>
          <a:bodyPr tIns="108000" rIns="90000" bIns="72000"/>
          <a:lstStyle/>
          <a:p>
            <a:pPr algn="ctr" defTabSz="792163">
              <a:defRPr/>
            </a:pPr>
            <a:r>
              <a:rPr lang="en-GB" dirty="0">
                <a:ea typeface="ＭＳ Ｐゴシック" panose="020B0600070205080204" pitchFamily="34" charset="-128"/>
              </a:rPr>
              <a:t>ASAP, Reporting in a timely manner </a:t>
            </a:r>
          </a:p>
        </p:txBody>
      </p:sp>
      <p:sp>
        <p:nvSpPr>
          <p:cNvPr id="15" name="Rechteck 14"/>
          <p:cNvSpPr/>
          <p:nvPr/>
        </p:nvSpPr>
        <p:spPr bwMode="auto">
          <a:xfrm>
            <a:off x="2830513" y="3648075"/>
            <a:ext cx="1671637" cy="508000"/>
          </a:xfrm>
          <a:prstGeom prst="rect">
            <a:avLst/>
          </a:prstGeom>
          <a:solidFill>
            <a:schemeClr val="bg1">
              <a:lumMod val="95000"/>
            </a:schemeClr>
          </a:solidFill>
          <a:ln w="12700" cap="flat" cmpd="sng" algn="ctr">
            <a:noFill/>
            <a:prstDash val="solid"/>
            <a:round/>
            <a:headEnd type="none" w="med" len="med"/>
            <a:tailEnd type="none" w="med" len="med"/>
          </a:ln>
          <a:effectLst/>
          <a:extLst>
            <a:ext uri="{AF507438-7753-43e0-B8FC-AC1667EBCBE1}"/>
          </a:extLst>
        </p:spPr>
        <p:txBody>
          <a:bodyPr tIns="108000" rIns="90000" bIns="72000"/>
          <a:lstStyle/>
          <a:p>
            <a:pPr algn="ctr" defTabSz="792163">
              <a:defRPr/>
            </a:pPr>
            <a:r>
              <a:rPr lang="en-GB" dirty="0">
                <a:ea typeface="ＭＳ Ｐゴシック" panose="020B0600070205080204" pitchFamily="34" charset="-128"/>
              </a:rPr>
              <a:t>ASAP</a:t>
            </a:r>
          </a:p>
        </p:txBody>
      </p:sp>
      <p:sp>
        <p:nvSpPr>
          <p:cNvPr id="16" name="Rechteck 15"/>
          <p:cNvSpPr/>
          <p:nvPr/>
        </p:nvSpPr>
        <p:spPr bwMode="auto">
          <a:xfrm>
            <a:off x="1042988" y="3648075"/>
            <a:ext cx="1673225" cy="508000"/>
          </a:xfrm>
          <a:prstGeom prst="rect">
            <a:avLst/>
          </a:prstGeom>
          <a:solidFill>
            <a:schemeClr val="bg1">
              <a:lumMod val="95000"/>
            </a:schemeClr>
          </a:solidFill>
          <a:ln w="12700" cap="flat" cmpd="sng" algn="ctr">
            <a:noFill/>
            <a:prstDash val="solid"/>
            <a:round/>
            <a:headEnd type="none" w="med" len="med"/>
            <a:tailEnd type="none" w="med" len="med"/>
          </a:ln>
          <a:effectLst/>
          <a:extLst>
            <a:ext uri="{AF507438-7753-43e0-B8FC-AC1667EBCBE1}"/>
          </a:extLst>
        </p:spPr>
        <p:txBody>
          <a:bodyPr tIns="108000" rIns="90000" bIns="72000"/>
          <a:lstStyle/>
          <a:p>
            <a:pPr algn="ctr" defTabSz="792163">
              <a:defRPr/>
            </a:pPr>
            <a:r>
              <a:rPr lang="en-GB" dirty="0">
                <a:latin typeface="Arial" charset="0"/>
                <a:ea typeface="ＭＳ Ｐゴシック" charset="0"/>
              </a:rPr>
              <a:t>Immediately</a:t>
            </a:r>
          </a:p>
        </p:txBody>
      </p:sp>
      <p:sp>
        <p:nvSpPr>
          <p:cNvPr id="17" name="Rechteck 16"/>
          <p:cNvSpPr/>
          <p:nvPr/>
        </p:nvSpPr>
        <p:spPr bwMode="auto">
          <a:xfrm>
            <a:off x="4618038" y="3644900"/>
            <a:ext cx="1671637" cy="508000"/>
          </a:xfrm>
          <a:prstGeom prst="rect">
            <a:avLst/>
          </a:prstGeom>
          <a:solidFill>
            <a:schemeClr val="bg1">
              <a:lumMod val="95000"/>
            </a:schemeClr>
          </a:solidFill>
          <a:ln w="12700" cap="flat" cmpd="sng" algn="ctr">
            <a:noFill/>
            <a:prstDash val="solid"/>
            <a:round/>
            <a:headEnd type="none" w="med" len="med"/>
            <a:tailEnd type="none" w="med" len="med"/>
          </a:ln>
          <a:effectLst/>
          <a:extLst>
            <a:ext uri="{AF507438-7753-43e0-B8FC-AC1667EBCBE1}"/>
          </a:extLst>
        </p:spPr>
        <p:txBody>
          <a:bodyPr tIns="108000" rIns="90000" bIns="72000"/>
          <a:lstStyle/>
          <a:p>
            <a:pPr algn="ctr" defTabSz="792163">
              <a:defRPr/>
            </a:pPr>
            <a:r>
              <a:rPr lang="en-GB" dirty="0">
                <a:latin typeface="Arial" charset="0"/>
                <a:ea typeface="ＭＳ Ｐゴシック" charset="0"/>
              </a:rPr>
              <a:t>depending on topic:  immediately</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el 1"/>
          <p:cNvSpPr>
            <a:spLocks noGrp="1"/>
          </p:cNvSpPr>
          <p:nvPr>
            <p:ph type="title"/>
          </p:nvPr>
        </p:nvSpPr>
        <p:spPr>
          <a:xfrm>
            <a:off x="1042988" y="361950"/>
            <a:ext cx="7777162" cy="579438"/>
          </a:xfrm>
        </p:spPr>
        <p:txBody>
          <a:bodyPr/>
          <a:lstStyle/>
          <a:p>
            <a:r>
              <a:rPr lang="de-DE" altLang="de-DE"/>
              <a:t>Community Management: Process for Deleting, Hiding &amp; Blocking</a:t>
            </a:r>
          </a:p>
        </p:txBody>
      </p:sp>
      <p:sp>
        <p:nvSpPr>
          <p:cNvPr id="99331"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6442D10F-9E6F-4CD7-827B-727F069A10A7}" type="slidenum">
              <a:rPr lang="de-DE" altLang="de-DE" sz="800" smtClean="0"/>
              <a:pPr>
                <a:lnSpc>
                  <a:spcPct val="100000"/>
                </a:lnSpc>
                <a:spcBef>
                  <a:spcPct val="0"/>
                </a:spcBef>
                <a:spcAft>
                  <a:spcPct val="0"/>
                </a:spcAft>
                <a:buSzTx/>
                <a:buFontTx/>
                <a:buNone/>
              </a:pPr>
              <a:t>49</a:t>
            </a:fld>
            <a:r>
              <a:rPr lang="de-DE" altLang="de-DE" sz="800"/>
              <a:t> </a:t>
            </a:r>
          </a:p>
        </p:txBody>
      </p:sp>
      <p:grpSp>
        <p:nvGrpSpPr>
          <p:cNvPr id="99332" name="Gruppieren 4"/>
          <p:cNvGrpSpPr>
            <a:grpSpLocks/>
          </p:cNvGrpSpPr>
          <p:nvPr/>
        </p:nvGrpSpPr>
        <p:grpSpPr bwMode="auto">
          <a:xfrm>
            <a:off x="323850" y="1184275"/>
            <a:ext cx="8496300" cy="3128963"/>
            <a:chOff x="323528" y="1184520"/>
            <a:chExt cx="9802051" cy="3437856"/>
          </a:xfrm>
        </p:grpSpPr>
        <p:sp>
          <p:nvSpPr>
            <p:cNvPr id="15" name="Rechteck 14"/>
            <p:cNvSpPr/>
            <p:nvPr/>
          </p:nvSpPr>
          <p:spPr bwMode="auto">
            <a:xfrm>
              <a:off x="332686" y="2375822"/>
              <a:ext cx="3159293" cy="788387"/>
            </a:xfrm>
            <a:prstGeom prst="rect">
              <a:avLst/>
            </a:prstGeom>
            <a:solidFill>
              <a:schemeClr val="bg1">
                <a:lumMod val="95000"/>
              </a:schemeClr>
            </a:solidFill>
            <a:ln w="12700" cap="flat" cmpd="sng" algn="ctr">
              <a:noFill/>
              <a:prstDash val="solid"/>
              <a:round/>
              <a:headEnd type="none" w="med" len="med"/>
              <a:tailEnd type="none" w="med" len="med"/>
            </a:ln>
            <a:effectLst/>
            <a:extLst>
              <a:ext uri="{AF507438-7753-43e0-B8FC-AC1667EBCBE1}"/>
            </a:extLst>
          </p:spPr>
          <p:txBody>
            <a:bodyPr tIns="108000" rIns="90000" bIns="72000" anchor="ctr"/>
            <a:lstStyle/>
            <a:p>
              <a:pPr algn="ctr" defTabSz="792163">
                <a:defRPr/>
              </a:pPr>
              <a:r>
                <a:rPr lang="en-US" dirty="0">
                  <a:ea typeface="ＭＳ Ｐゴシック" panose="020B0600070205080204" pitchFamily="34" charset="-128"/>
                </a:rPr>
                <a:t>Delete the comment and block the user right away. Report them to respective Social Media Network, clip comments.</a:t>
              </a:r>
            </a:p>
          </p:txBody>
        </p:sp>
        <p:sp>
          <p:nvSpPr>
            <p:cNvPr id="16" name="Rechteck 15"/>
            <p:cNvSpPr/>
            <p:nvPr/>
          </p:nvSpPr>
          <p:spPr bwMode="auto">
            <a:xfrm>
              <a:off x="323528" y="1184520"/>
              <a:ext cx="3157462" cy="554662"/>
            </a:xfrm>
            <a:prstGeom prst="rect">
              <a:avLst/>
            </a:prstGeom>
            <a:solidFill>
              <a:schemeClr val="bg1">
                <a:lumMod val="95000"/>
              </a:schemeClr>
            </a:solidFill>
            <a:ln w="12700" cap="flat" cmpd="sng" algn="ctr">
              <a:noFill/>
              <a:prstDash val="solid"/>
              <a:round/>
              <a:headEnd type="none" w="med" len="med"/>
              <a:tailEnd type="none" w="med" len="med"/>
            </a:ln>
            <a:effectLst/>
            <a:extLst>
              <a:ext uri="{AF507438-7753-43e0-B8FC-AC1667EBCBE1}"/>
            </a:extLst>
          </p:spPr>
          <p:txBody>
            <a:bodyPr tIns="108000" rIns="90000" bIns="72000" anchor="ctr"/>
            <a:lstStyle/>
            <a:p>
              <a:pPr algn="ctr" defTabSz="792163">
                <a:defRPr/>
              </a:pPr>
              <a:r>
                <a:rPr lang="en-US" dirty="0">
                  <a:latin typeface="Arial" charset="0"/>
                  <a:ea typeface="ＭＳ Ｐゴシック" charset="0"/>
                </a:rPr>
                <a:t>User Comment</a:t>
              </a:r>
            </a:p>
          </p:txBody>
        </p:sp>
        <p:sp>
          <p:nvSpPr>
            <p:cNvPr id="18" name="Gleichschenkliges Dreieck 17"/>
            <p:cNvSpPr/>
            <p:nvPr/>
          </p:nvSpPr>
          <p:spPr>
            <a:xfrm rot="10800000">
              <a:off x="332686" y="1793253"/>
              <a:ext cx="3159293" cy="519777"/>
            </a:xfrm>
            <a:prstGeom prst="triangle">
              <a:avLst>
                <a:gd name="adj" fmla="val 49333"/>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00" dirty="0">
                <a:solidFill>
                  <a:schemeClr val="tx1"/>
                </a:solidFill>
                <a:cs typeface="Segoe UI Light" panose="020B0502040204020203" pitchFamily="34" charset="0"/>
              </a:endParaRPr>
            </a:p>
          </p:txBody>
        </p:sp>
        <p:sp>
          <p:nvSpPr>
            <p:cNvPr id="99336" name="Textfeld 2"/>
            <p:cNvSpPr txBox="1">
              <a:spLocks noChangeArrowheads="1"/>
            </p:cNvSpPr>
            <p:nvPr/>
          </p:nvSpPr>
          <p:spPr bwMode="auto">
            <a:xfrm>
              <a:off x="976082" y="1792941"/>
              <a:ext cx="2034756" cy="60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de-DE" sz="600"/>
                <a:t>If the comment contains</a:t>
              </a:r>
              <a:r>
                <a:rPr lang="en-US" altLang="de-DE" sz="600">
                  <a:cs typeface="Segoe UI Light" panose="020B0502040204020203" pitchFamily="34" charset="0"/>
                </a:rPr>
                <a:t> abusive language or violates channel terms of service (e.g.</a:t>
              </a:r>
            </a:p>
            <a:p>
              <a:pPr algn="ctr"/>
              <a:r>
                <a:rPr lang="en-US" altLang="de-DE" sz="600">
                  <a:cs typeface="Segoe UI Light" panose="020B0502040204020203" pitchFamily="34" charset="0"/>
                </a:rPr>
                <a:t> racism, violence)</a:t>
              </a:r>
            </a:p>
            <a:p>
              <a:r>
                <a:rPr lang="en-US" altLang="de-DE"/>
                <a:t> </a:t>
              </a:r>
            </a:p>
          </p:txBody>
        </p:sp>
        <p:sp>
          <p:nvSpPr>
            <p:cNvPr id="21" name="Rechteck 20"/>
            <p:cNvSpPr/>
            <p:nvPr/>
          </p:nvSpPr>
          <p:spPr bwMode="auto">
            <a:xfrm>
              <a:off x="3658643" y="2375822"/>
              <a:ext cx="3157462" cy="788387"/>
            </a:xfrm>
            <a:prstGeom prst="rect">
              <a:avLst/>
            </a:prstGeom>
            <a:solidFill>
              <a:schemeClr val="bg1">
                <a:lumMod val="95000"/>
              </a:schemeClr>
            </a:solidFill>
            <a:ln w="12700" cap="flat" cmpd="sng" algn="ctr">
              <a:noFill/>
              <a:prstDash val="solid"/>
              <a:round/>
              <a:headEnd type="none" w="med" len="med"/>
              <a:tailEnd type="none" w="med" len="med"/>
            </a:ln>
            <a:effectLst/>
            <a:extLst>
              <a:ext uri="{AF507438-7753-43e0-B8FC-AC1667EBCBE1}"/>
            </a:extLst>
          </p:spPr>
          <p:txBody>
            <a:bodyPr tIns="108000" rIns="90000" bIns="72000" anchor="ctr"/>
            <a:lstStyle/>
            <a:p>
              <a:pPr algn="ctr" defTabSz="792163">
                <a:defRPr/>
              </a:pPr>
              <a:r>
                <a:rPr lang="en-US" dirty="0">
                  <a:ea typeface="ＭＳ Ｐゴシック" panose="020B0600070205080204" pitchFamily="34" charset="-128"/>
                </a:rPr>
                <a:t>Hide the comment and send user a warning via Direct Message.</a:t>
              </a:r>
            </a:p>
          </p:txBody>
        </p:sp>
        <p:sp>
          <p:nvSpPr>
            <p:cNvPr id="22" name="Rechteck 21"/>
            <p:cNvSpPr/>
            <p:nvPr/>
          </p:nvSpPr>
          <p:spPr bwMode="auto">
            <a:xfrm>
              <a:off x="3636666" y="1184520"/>
              <a:ext cx="3157462" cy="554662"/>
            </a:xfrm>
            <a:prstGeom prst="rect">
              <a:avLst/>
            </a:prstGeom>
            <a:solidFill>
              <a:schemeClr val="bg1">
                <a:lumMod val="95000"/>
              </a:schemeClr>
            </a:solidFill>
            <a:ln w="12700" cap="flat" cmpd="sng" algn="ctr">
              <a:noFill/>
              <a:prstDash val="solid"/>
              <a:round/>
              <a:headEnd type="none" w="med" len="med"/>
              <a:tailEnd type="none" w="med" len="med"/>
            </a:ln>
            <a:effectLst/>
            <a:extLst>
              <a:ext uri="{AF507438-7753-43e0-B8FC-AC1667EBCBE1}"/>
            </a:extLst>
          </p:spPr>
          <p:txBody>
            <a:bodyPr tIns="108000" rIns="90000" bIns="72000" anchor="ctr"/>
            <a:lstStyle/>
            <a:p>
              <a:pPr algn="ctr" defTabSz="792163">
                <a:defRPr/>
              </a:pPr>
              <a:r>
                <a:rPr lang="en-US" dirty="0">
                  <a:latin typeface="Arial" charset="0"/>
                  <a:ea typeface="ＭＳ Ｐゴシック" charset="0"/>
                </a:rPr>
                <a:t>User Comment</a:t>
              </a:r>
            </a:p>
          </p:txBody>
        </p:sp>
        <p:sp>
          <p:nvSpPr>
            <p:cNvPr id="23" name="Rechteck 22"/>
            <p:cNvSpPr/>
            <p:nvPr/>
          </p:nvSpPr>
          <p:spPr bwMode="auto">
            <a:xfrm>
              <a:off x="3645823" y="3882827"/>
              <a:ext cx="3148305" cy="739549"/>
            </a:xfrm>
            <a:prstGeom prst="rect">
              <a:avLst/>
            </a:prstGeom>
            <a:solidFill>
              <a:schemeClr val="bg1">
                <a:lumMod val="95000"/>
              </a:schemeClr>
            </a:solidFill>
            <a:ln w="12700" cap="flat" cmpd="sng" algn="ctr">
              <a:noFill/>
              <a:prstDash val="solid"/>
              <a:round/>
              <a:headEnd type="none" w="med" len="med"/>
              <a:tailEnd type="none" w="med" len="med"/>
            </a:ln>
            <a:effectLst/>
            <a:extLst>
              <a:ext uri="{AF507438-7753-43e0-B8FC-AC1667EBCBE1}"/>
            </a:extLst>
          </p:spPr>
          <p:txBody>
            <a:bodyPr tIns="108000" rIns="90000" bIns="72000"/>
            <a:lstStyle/>
            <a:p>
              <a:pPr algn="ctr" defTabSz="792163">
                <a:defRPr/>
              </a:pPr>
              <a:r>
                <a:rPr lang="en-US" dirty="0">
                  <a:ea typeface="ＭＳ Ｐゴシック" panose="020B0600070205080204" pitchFamily="34" charset="-128"/>
                </a:rPr>
                <a:t>Block the user &amp; report them to respective Social Media Network, clip comments</a:t>
              </a:r>
            </a:p>
          </p:txBody>
        </p:sp>
        <p:sp>
          <p:nvSpPr>
            <p:cNvPr id="24" name="Gleichschenkliges Dreieck 23"/>
            <p:cNvSpPr/>
            <p:nvPr/>
          </p:nvSpPr>
          <p:spPr>
            <a:xfrm rot="10800000">
              <a:off x="3645823" y="1793253"/>
              <a:ext cx="3157462" cy="519777"/>
            </a:xfrm>
            <a:prstGeom prst="triangle">
              <a:avLst>
                <a:gd name="adj" fmla="val 49333"/>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00" dirty="0">
                <a:solidFill>
                  <a:schemeClr val="tx1"/>
                </a:solidFill>
                <a:cs typeface="Segoe UI Light" panose="020B0502040204020203" pitchFamily="34" charset="0"/>
              </a:endParaRPr>
            </a:p>
          </p:txBody>
        </p:sp>
        <p:sp>
          <p:nvSpPr>
            <p:cNvPr id="99341" name="Textfeld 24"/>
            <p:cNvSpPr txBox="1">
              <a:spLocks noChangeArrowheads="1"/>
            </p:cNvSpPr>
            <p:nvPr/>
          </p:nvSpPr>
          <p:spPr bwMode="auto">
            <a:xfrm>
              <a:off x="4216442" y="1792941"/>
              <a:ext cx="20882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de-DE" sz="600"/>
                <a:t>If the comment contains </a:t>
              </a:r>
              <a:r>
                <a:rPr lang="en-US" altLang="de-DE" sz="600">
                  <a:cs typeface="Segoe UI Light" panose="020B0502040204020203" pitchFamily="34" charset="0"/>
                </a:rPr>
                <a:t>spam, hate, profanity or commercial offers</a:t>
              </a:r>
            </a:p>
          </p:txBody>
        </p:sp>
        <p:sp>
          <p:nvSpPr>
            <p:cNvPr id="26" name="Gleichschenkliges Dreieck 25"/>
            <p:cNvSpPr/>
            <p:nvPr/>
          </p:nvSpPr>
          <p:spPr>
            <a:xfrm rot="10800000">
              <a:off x="3636666" y="3289793"/>
              <a:ext cx="3157462" cy="519777"/>
            </a:xfrm>
            <a:prstGeom prst="triangle">
              <a:avLst>
                <a:gd name="adj" fmla="val 49333"/>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00" dirty="0">
                <a:solidFill>
                  <a:schemeClr val="tx1"/>
                </a:solidFill>
                <a:cs typeface="Segoe UI Light" panose="020B0502040204020203" pitchFamily="34" charset="0"/>
              </a:endParaRPr>
            </a:p>
          </p:txBody>
        </p:sp>
        <p:sp>
          <p:nvSpPr>
            <p:cNvPr id="99343" name="Textfeld 26"/>
            <p:cNvSpPr txBox="1">
              <a:spLocks noChangeArrowheads="1"/>
            </p:cNvSpPr>
            <p:nvPr/>
          </p:nvSpPr>
          <p:spPr bwMode="auto">
            <a:xfrm>
              <a:off x="4206892" y="3289368"/>
              <a:ext cx="20882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de-DE" sz="600"/>
                <a:t>If the user comments more than three times </a:t>
              </a:r>
              <a:br>
                <a:rPr lang="en-US" altLang="de-DE" sz="600"/>
              </a:br>
              <a:r>
                <a:rPr lang="en-US" altLang="de-DE" sz="600"/>
                <a:t>in this way</a:t>
              </a:r>
              <a:endParaRPr lang="en-US" altLang="de-DE" sz="600">
                <a:cs typeface="Segoe UI Light" panose="020B0502040204020203" pitchFamily="34" charset="0"/>
              </a:endParaRPr>
            </a:p>
            <a:p>
              <a:r>
                <a:rPr lang="en-US" altLang="de-DE"/>
                <a:t> </a:t>
              </a:r>
            </a:p>
          </p:txBody>
        </p:sp>
        <p:sp>
          <p:nvSpPr>
            <p:cNvPr id="17" name="Rechteck 16"/>
            <p:cNvSpPr/>
            <p:nvPr/>
          </p:nvSpPr>
          <p:spPr bwMode="auto">
            <a:xfrm>
              <a:off x="6968117" y="2381054"/>
              <a:ext cx="3157462" cy="788387"/>
            </a:xfrm>
            <a:prstGeom prst="rect">
              <a:avLst/>
            </a:prstGeom>
            <a:solidFill>
              <a:schemeClr val="bg1">
                <a:lumMod val="95000"/>
              </a:schemeClr>
            </a:solidFill>
            <a:ln w="12700" cap="flat" cmpd="sng" algn="ctr">
              <a:noFill/>
              <a:prstDash val="solid"/>
              <a:round/>
              <a:headEnd type="none" w="med" len="med"/>
              <a:tailEnd type="none" w="med" len="med"/>
            </a:ln>
            <a:effectLst/>
            <a:extLst>
              <a:ext uri="{AF507438-7753-43e0-B8FC-AC1667EBCBE1}"/>
            </a:extLst>
          </p:spPr>
          <p:txBody>
            <a:bodyPr tIns="108000" rIns="90000" bIns="72000" anchor="ctr"/>
            <a:lstStyle/>
            <a:p>
              <a:pPr algn="ctr" defTabSz="792163">
                <a:defRPr/>
              </a:pPr>
              <a:r>
                <a:rPr lang="en-US" dirty="0">
                  <a:ea typeface="ＭＳ Ｐゴシック" panose="020B0600070205080204" pitchFamily="34" charset="-128"/>
                </a:rPr>
                <a:t>Hide the comment and send user a warning via Direct Message.</a:t>
              </a:r>
            </a:p>
          </p:txBody>
        </p:sp>
        <p:sp>
          <p:nvSpPr>
            <p:cNvPr id="19" name="Rechteck 18"/>
            <p:cNvSpPr/>
            <p:nvPr/>
          </p:nvSpPr>
          <p:spPr bwMode="auto">
            <a:xfrm>
              <a:off x="6957128" y="1189753"/>
              <a:ext cx="3159294" cy="554662"/>
            </a:xfrm>
            <a:prstGeom prst="rect">
              <a:avLst/>
            </a:prstGeom>
            <a:solidFill>
              <a:schemeClr val="bg1">
                <a:lumMod val="95000"/>
              </a:schemeClr>
            </a:solidFill>
            <a:ln w="12700" cap="flat" cmpd="sng" algn="ctr">
              <a:noFill/>
              <a:prstDash val="solid"/>
              <a:round/>
              <a:headEnd type="none" w="med" len="med"/>
              <a:tailEnd type="none" w="med" len="med"/>
            </a:ln>
            <a:effectLst/>
            <a:extLst>
              <a:ext uri="{AF507438-7753-43e0-B8FC-AC1667EBCBE1}"/>
            </a:extLst>
          </p:spPr>
          <p:txBody>
            <a:bodyPr tIns="108000" rIns="90000" bIns="72000" anchor="ctr"/>
            <a:lstStyle/>
            <a:p>
              <a:pPr algn="ctr" defTabSz="792163">
                <a:defRPr/>
              </a:pPr>
              <a:r>
                <a:rPr lang="en-US" dirty="0">
                  <a:latin typeface="Arial" charset="0"/>
                  <a:ea typeface="ＭＳ Ｐゴシック" charset="0"/>
                </a:rPr>
                <a:t>Commercial Offer in User </a:t>
              </a:r>
              <a:r>
                <a:rPr lang="en-US" dirty="0">
                  <a:ea typeface="ＭＳ Ｐゴシック" panose="020B0600070205080204" pitchFamily="34" charset="-128"/>
                </a:rPr>
                <a:t>C</a:t>
              </a:r>
              <a:r>
                <a:rPr lang="en-US" dirty="0">
                  <a:latin typeface="Arial" charset="0"/>
                  <a:ea typeface="ＭＳ Ｐゴシック" charset="0"/>
                </a:rPr>
                <a:t>omment</a:t>
              </a:r>
            </a:p>
          </p:txBody>
        </p:sp>
        <p:sp>
          <p:nvSpPr>
            <p:cNvPr id="20" name="Gleichschenkliges Dreieck 19"/>
            <p:cNvSpPr/>
            <p:nvPr/>
          </p:nvSpPr>
          <p:spPr>
            <a:xfrm rot="10800000">
              <a:off x="6968117" y="1798485"/>
              <a:ext cx="3157462" cy="519777"/>
            </a:xfrm>
            <a:prstGeom prst="triangle">
              <a:avLst>
                <a:gd name="adj" fmla="val 49333"/>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00" dirty="0">
                <a:solidFill>
                  <a:schemeClr val="tx1"/>
                </a:solidFill>
                <a:cs typeface="Segoe UI Light" panose="020B0502040204020203" pitchFamily="34" charset="0"/>
              </a:endParaRPr>
            </a:p>
          </p:txBody>
        </p:sp>
        <p:sp>
          <p:nvSpPr>
            <p:cNvPr id="99347" name="Textfeld 27"/>
            <p:cNvSpPr txBox="1">
              <a:spLocks noChangeArrowheads="1"/>
            </p:cNvSpPr>
            <p:nvPr/>
          </p:nvSpPr>
          <p:spPr bwMode="auto">
            <a:xfrm>
              <a:off x="7610370" y="1798118"/>
              <a:ext cx="186772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de-DE" sz="600"/>
                <a:t>If the comment contains a</a:t>
              </a:r>
              <a:r>
                <a:rPr lang="en-US" altLang="de-DE" sz="600">
                  <a:cs typeface="Segoe UI Light" panose="020B0502040204020203" pitchFamily="34" charset="0"/>
                </a:rPr>
                <a:t> commercial offer (e.g. offers by other brands, links to Ebay auctions, etc.)</a:t>
              </a:r>
            </a:p>
            <a:p>
              <a:r>
                <a:rPr lang="en-US" altLang="de-DE"/>
                <a:t> </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Grafik 4"/>
          <p:cNvPicPr>
            <a:picLocks noChangeAspect="1"/>
          </p:cNvPicPr>
          <p:nvPr/>
        </p:nvPicPr>
        <p:blipFill>
          <a:blip r:embed="rId2">
            <a:extLst>
              <a:ext uri="{28A0092B-C50C-407E-A947-70E740481C1C}">
                <a14:useLocalDpi xmlns:a14="http://schemas.microsoft.com/office/drawing/2010/main" val="0"/>
              </a:ext>
            </a:extLst>
          </a:blip>
          <a:srcRect t="-2" b="1152"/>
          <a:stretch>
            <a:fillRect/>
          </a:stretch>
        </p:blipFill>
        <p:spPr bwMode="auto">
          <a:xfrm>
            <a:off x="611188" y="987425"/>
            <a:ext cx="67691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itel 1"/>
          <p:cNvSpPr>
            <a:spLocks noGrp="1"/>
          </p:cNvSpPr>
          <p:nvPr>
            <p:ph type="title"/>
          </p:nvPr>
        </p:nvSpPr>
        <p:spPr>
          <a:xfrm>
            <a:off x="1042988" y="350838"/>
            <a:ext cx="7531100" cy="579437"/>
          </a:xfrm>
        </p:spPr>
        <p:txBody>
          <a:bodyPr/>
          <a:lstStyle/>
          <a:p>
            <a:r>
              <a:rPr lang="de-DE" altLang="de-DE"/>
              <a:t>Leica Philosophy | Together with the World‘s Best</a:t>
            </a:r>
          </a:p>
        </p:txBody>
      </p:sp>
      <p:sp>
        <p:nvSpPr>
          <p:cNvPr id="11268"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ABC82027-0815-4A00-A752-8240EB8D3F9C}" type="slidenum">
              <a:rPr lang="de-DE" altLang="de-DE" sz="800" smtClean="0"/>
              <a:pPr>
                <a:lnSpc>
                  <a:spcPct val="100000"/>
                </a:lnSpc>
                <a:spcBef>
                  <a:spcPct val="0"/>
                </a:spcBef>
                <a:spcAft>
                  <a:spcPct val="0"/>
                </a:spcAft>
                <a:buSzTx/>
                <a:buFontTx/>
                <a:buNone/>
              </a:pPr>
              <a:t>5</a:t>
            </a:fld>
            <a:r>
              <a:rPr lang="de-DE" altLang="de-DE" sz="800"/>
              <a:t>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el 1"/>
          <p:cNvSpPr>
            <a:spLocks noGrp="1"/>
          </p:cNvSpPr>
          <p:nvPr>
            <p:ph type="title"/>
          </p:nvPr>
        </p:nvSpPr>
        <p:spPr>
          <a:xfrm>
            <a:off x="1042988" y="339725"/>
            <a:ext cx="7531100" cy="579438"/>
          </a:xfrm>
        </p:spPr>
        <p:txBody>
          <a:bodyPr/>
          <a:lstStyle/>
          <a:p>
            <a:r>
              <a:rPr lang="de-DE" altLang="de-DE"/>
              <a:t>Community Management | Leica Partners Behaviour </a:t>
            </a:r>
          </a:p>
        </p:txBody>
      </p:sp>
      <p:sp>
        <p:nvSpPr>
          <p:cNvPr id="101379"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4AD42974-671D-46A4-A2C6-1934608CD86F}" type="slidenum">
              <a:rPr lang="de-DE" altLang="de-DE" sz="800" smtClean="0"/>
              <a:pPr>
                <a:lnSpc>
                  <a:spcPct val="100000"/>
                </a:lnSpc>
                <a:spcBef>
                  <a:spcPct val="0"/>
                </a:spcBef>
                <a:spcAft>
                  <a:spcPct val="0"/>
                </a:spcAft>
                <a:buSzTx/>
                <a:buFontTx/>
                <a:buNone/>
              </a:pPr>
              <a:t>50</a:t>
            </a:fld>
            <a:r>
              <a:rPr lang="de-DE" altLang="de-DE" sz="800"/>
              <a:t> </a:t>
            </a:r>
          </a:p>
        </p:txBody>
      </p:sp>
      <p:sp>
        <p:nvSpPr>
          <p:cNvPr id="4" name="Titel 1"/>
          <p:cNvSpPr txBox="1">
            <a:spLocks/>
          </p:cNvSpPr>
          <p:nvPr/>
        </p:nvSpPr>
        <p:spPr bwMode="auto">
          <a:xfrm>
            <a:off x="361950" y="1328738"/>
            <a:ext cx="8458200" cy="811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lnSpc>
                <a:spcPct val="100000"/>
              </a:lnSpc>
              <a:defRPr/>
            </a:pPr>
            <a:r>
              <a:rPr lang="en-US" sz="1000" dirty="0">
                <a:latin typeface="CorporateS-Light" charset="0"/>
                <a:ea typeface="CorporateS-Light" charset="0"/>
                <a:cs typeface="CorporateS-Light" charset="0"/>
              </a:rPr>
              <a:t>While all Leica Camera partners are welcome to participate in Social Media, we expect everyone who participates in online commentary to understand and to follow these simple but important guidelines. These rules might sound strict and contain a bit of legal-sounding jargon but please keep in mind that our overall goal is simple: to participate online in a respectful, relevant way that protects our reputation and of course follows the letter and spirit of the law. </a:t>
            </a:r>
            <a:r>
              <a:rPr lang="de-DE" sz="1000" dirty="0">
                <a:latin typeface="CorporateS-Light" charset="0"/>
                <a:ea typeface="CorporateS-Light" charset="0"/>
                <a:cs typeface="CorporateS-Light" charset="0"/>
              </a:rPr>
              <a:t> </a:t>
            </a:r>
            <a:endParaRPr lang="en-US" sz="1000" dirty="0">
              <a:latin typeface="CorporateS-Light" charset="0"/>
              <a:ea typeface="CorporateS-Light" charset="0"/>
              <a:cs typeface="CorporateS-Light" charset="0"/>
            </a:endParaRPr>
          </a:p>
        </p:txBody>
      </p:sp>
      <p:sp>
        <p:nvSpPr>
          <p:cNvPr id="7" name="Titel 1"/>
          <p:cNvSpPr txBox="1">
            <a:spLocks/>
          </p:cNvSpPr>
          <p:nvPr/>
        </p:nvSpPr>
        <p:spPr bwMode="auto">
          <a:xfrm>
            <a:off x="361950" y="976313"/>
            <a:ext cx="377825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defRPr/>
            </a:pPr>
            <a:r>
              <a:rPr lang="de-DE" sz="1200" dirty="0"/>
              <a:t>Leica Partners </a:t>
            </a:r>
            <a:r>
              <a:rPr lang="de-DE" sz="1200" dirty="0" err="1"/>
              <a:t>Behaviour</a:t>
            </a:r>
            <a:r>
              <a:rPr lang="de-DE" sz="1200" dirty="0"/>
              <a:t> | Forums &amp; Communities</a:t>
            </a:r>
          </a:p>
        </p:txBody>
      </p:sp>
      <p:sp>
        <p:nvSpPr>
          <p:cNvPr id="9" name="Rechteck 8"/>
          <p:cNvSpPr/>
          <p:nvPr/>
        </p:nvSpPr>
        <p:spPr bwMode="auto">
          <a:xfrm>
            <a:off x="427038" y="2139950"/>
            <a:ext cx="2551112" cy="2376488"/>
          </a:xfrm>
          <a:prstGeom prst="rect">
            <a:avLst/>
          </a:prstGeom>
          <a:solidFill>
            <a:schemeClr val="bg1">
              <a:lumMod val="95000"/>
            </a:schemeClr>
          </a:solidFill>
          <a:ln w="12700" cap="flat" cmpd="sng" algn="ctr">
            <a:noFill/>
            <a:prstDash val="solid"/>
            <a:round/>
            <a:headEnd type="none" w="med" len="med"/>
            <a:tailEnd type="none" w="med" len="med"/>
          </a:ln>
          <a:effectLst/>
          <a:extLst>
            <a:ext uri="{AF507438-7753-43e0-B8FC-AC1667EBCBE1}"/>
          </a:extLst>
        </p:spPr>
        <p:txBody>
          <a:bodyPr tIns="108000" rIns="90000" bIns="72000" anchor="ctr"/>
          <a:lstStyle/>
          <a:p>
            <a:pPr algn="ctr" defTabSz="792163">
              <a:defRPr/>
            </a:pPr>
            <a:r>
              <a:rPr lang="en-US" sz="1100" dirty="0">
                <a:ea typeface="ＭＳ Ｐゴシック" panose="020B0600070205080204" pitchFamily="34" charset="-128"/>
              </a:rPr>
              <a:t>Be </a:t>
            </a:r>
            <a:r>
              <a:rPr lang="en-US" sz="1100" b="1" dirty="0">
                <a:ea typeface="ＭＳ Ｐゴシック" panose="020B0600070205080204" pitchFamily="34" charset="-128"/>
              </a:rPr>
              <a:t>transparent</a:t>
            </a:r>
            <a:r>
              <a:rPr lang="en-US" sz="1100" dirty="0">
                <a:ea typeface="ＭＳ Ｐゴシック" panose="020B0600070205080204" pitchFamily="34" charset="-128"/>
              </a:rPr>
              <a:t> and state that you cooperate with Leica Camera. </a:t>
            </a:r>
          </a:p>
          <a:p>
            <a:pPr algn="ctr" defTabSz="792163">
              <a:defRPr/>
            </a:pPr>
            <a:endParaRPr lang="en-US" sz="1100" dirty="0">
              <a:ea typeface="ＭＳ Ｐゴシック" panose="020B0600070205080204" pitchFamily="34" charset="-128"/>
            </a:endParaRPr>
          </a:p>
          <a:p>
            <a:pPr algn="ctr" defTabSz="792163">
              <a:defRPr/>
            </a:pPr>
            <a:r>
              <a:rPr lang="en-US" sz="1100" dirty="0">
                <a:ea typeface="ＭＳ Ｐゴシック" panose="020B0600070205080204" pitchFamily="34" charset="-128"/>
              </a:rPr>
              <a:t>Your honesty will be noted in the Social Media environment. If you are writing about Leica Camera, </a:t>
            </a:r>
            <a:r>
              <a:rPr lang="en-US" sz="1100" b="1" dirty="0">
                <a:ea typeface="ＭＳ Ｐゴシック" panose="020B0600070205080204" pitchFamily="34" charset="-128"/>
              </a:rPr>
              <a:t>use your real name</a:t>
            </a:r>
            <a:r>
              <a:rPr lang="en-US" sz="1100" dirty="0">
                <a:ea typeface="ＭＳ Ｐゴシック" panose="020B0600070205080204" pitchFamily="34" charset="-128"/>
              </a:rPr>
              <a:t>, identify that you work with Leica Camera, and be clear about your role.</a:t>
            </a:r>
          </a:p>
          <a:p>
            <a:pPr algn="ctr" defTabSz="792163">
              <a:defRPr/>
            </a:pPr>
            <a:endParaRPr lang="en-US" sz="1100" dirty="0">
              <a:ea typeface="ＭＳ Ｐゴシック" panose="020B0600070205080204" pitchFamily="34" charset="-128"/>
            </a:endParaRPr>
          </a:p>
          <a:p>
            <a:pPr algn="ctr" defTabSz="792163">
              <a:defRPr/>
            </a:pPr>
            <a:r>
              <a:rPr lang="en-US" sz="1100" dirty="0">
                <a:ea typeface="ＭＳ Ｐゴシック" panose="020B0600070205080204" pitchFamily="34" charset="-128"/>
              </a:rPr>
              <a:t>If you have a vested interest in what you are discussing, be the first to say so. </a:t>
            </a:r>
            <a:endParaRPr lang="de-DE" sz="1100" dirty="0">
              <a:ea typeface="ＭＳ Ｐゴシック" panose="020B0600070205080204" pitchFamily="34" charset="-128"/>
            </a:endParaRPr>
          </a:p>
        </p:txBody>
      </p:sp>
      <p:sp>
        <p:nvSpPr>
          <p:cNvPr id="10" name="Ellipse 9"/>
          <p:cNvSpPr/>
          <p:nvPr/>
        </p:nvSpPr>
        <p:spPr bwMode="auto">
          <a:xfrm>
            <a:off x="360363" y="2065338"/>
            <a:ext cx="276225" cy="271462"/>
          </a:xfrm>
          <a:prstGeom prst="ellipse">
            <a:avLst/>
          </a:prstGeom>
          <a:solidFill>
            <a:schemeClr val="bg1"/>
          </a:solidFill>
          <a:ln w="12700"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algn="ctr" defTabSz="792163">
              <a:defRPr/>
            </a:pPr>
            <a:r>
              <a:rPr lang="en-GB" sz="1050" b="1" dirty="0">
                <a:solidFill>
                  <a:schemeClr val="tx1">
                    <a:lumMod val="50000"/>
                    <a:lumOff val="50000"/>
                  </a:schemeClr>
                </a:solidFill>
                <a:latin typeface="+mn-lt"/>
                <a:ea typeface="ＭＳ Ｐゴシック" panose="020B0600070205080204" pitchFamily="34" charset="-128"/>
              </a:rPr>
              <a:t>1. </a:t>
            </a:r>
          </a:p>
        </p:txBody>
      </p:sp>
      <p:sp>
        <p:nvSpPr>
          <p:cNvPr id="11" name="Rechteck 10"/>
          <p:cNvSpPr/>
          <p:nvPr/>
        </p:nvSpPr>
        <p:spPr bwMode="auto">
          <a:xfrm>
            <a:off x="3198813" y="2132013"/>
            <a:ext cx="2551112" cy="2376487"/>
          </a:xfrm>
          <a:prstGeom prst="rect">
            <a:avLst/>
          </a:prstGeom>
          <a:solidFill>
            <a:schemeClr val="bg1">
              <a:lumMod val="95000"/>
            </a:schemeClr>
          </a:solidFill>
          <a:ln w="12700" cap="flat" cmpd="sng" algn="ctr">
            <a:noFill/>
            <a:prstDash val="solid"/>
            <a:round/>
            <a:headEnd type="none" w="med" len="med"/>
            <a:tailEnd type="none" w="med" len="med"/>
          </a:ln>
          <a:effectLst/>
          <a:extLst>
            <a:ext uri="{AF507438-7753-43e0-B8FC-AC1667EBCBE1}"/>
          </a:extLst>
        </p:spPr>
        <p:txBody>
          <a:bodyPr tIns="108000" rIns="90000" bIns="72000" anchor="ctr"/>
          <a:lstStyle/>
          <a:p>
            <a:pPr algn="ctr" defTabSz="792163">
              <a:defRPr/>
            </a:pPr>
            <a:r>
              <a:rPr lang="en-US" sz="1100" dirty="0">
                <a:ea typeface="ＭＳ Ｐゴシック" panose="020B0600070205080204" pitchFamily="34" charset="-128"/>
              </a:rPr>
              <a:t>Never represent yourself or Leica Camera in a false or misleading way. </a:t>
            </a:r>
          </a:p>
          <a:p>
            <a:pPr algn="ctr" defTabSz="792163">
              <a:defRPr/>
            </a:pPr>
            <a:endParaRPr lang="en-US" sz="1100" dirty="0">
              <a:ea typeface="ＭＳ Ｐゴシック" panose="020B0600070205080204" pitchFamily="34" charset="-128"/>
            </a:endParaRPr>
          </a:p>
          <a:p>
            <a:pPr algn="ctr" defTabSz="792163">
              <a:defRPr/>
            </a:pPr>
            <a:r>
              <a:rPr lang="en-US" sz="1100" dirty="0">
                <a:ea typeface="ＭＳ Ｐゴシック" panose="020B0600070205080204" pitchFamily="34" charset="-128"/>
              </a:rPr>
              <a:t>All statements must be </a:t>
            </a:r>
            <a:r>
              <a:rPr lang="en-US" sz="1100" b="1" dirty="0">
                <a:ea typeface="ＭＳ Ｐゴシック" panose="020B0600070205080204" pitchFamily="34" charset="-128"/>
              </a:rPr>
              <a:t>true and not misleading</a:t>
            </a:r>
            <a:r>
              <a:rPr lang="en-US" sz="1100" dirty="0">
                <a:ea typeface="ＭＳ Ｐゴシック" panose="020B0600070205080204" pitchFamily="34" charset="-128"/>
              </a:rPr>
              <a:t>; all claims must be </a:t>
            </a:r>
            <a:r>
              <a:rPr lang="en-US" sz="1100" b="1" dirty="0">
                <a:ea typeface="ＭＳ Ｐゴシック" panose="020B0600070205080204" pitchFamily="34" charset="-128"/>
              </a:rPr>
              <a:t>substantiated.</a:t>
            </a:r>
            <a:r>
              <a:rPr lang="en-US" sz="1100" dirty="0">
                <a:ea typeface="ＭＳ Ｐゴシック" panose="020B0600070205080204" pitchFamily="34" charset="-128"/>
              </a:rPr>
              <a:t> </a:t>
            </a:r>
            <a:endParaRPr lang="de-DE" sz="1100" dirty="0">
              <a:ea typeface="ＭＳ Ｐゴシック" panose="020B0600070205080204" pitchFamily="34" charset="-128"/>
            </a:endParaRPr>
          </a:p>
        </p:txBody>
      </p:sp>
      <p:sp>
        <p:nvSpPr>
          <p:cNvPr id="12" name="Ellipse 11"/>
          <p:cNvSpPr/>
          <p:nvPr/>
        </p:nvSpPr>
        <p:spPr bwMode="auto">
          <a:xfrm>
            <a:off x="3132138" y="2058988"/>
            <a:ext cx="277812" cy="269875"/>
          </a:xfrm>
          <a:prstGeom prst="ellipse">
            <a:avLst/>
          </a:prstGeom>
          <a:solidFill>
            <a:schemeClr val="bg1"/>
          </a:solidFill>
          <a:ln w="12700"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algn="ctr" defTabSz="792163">
              <a:defRPr/>
            </a:pPr>
            <a:r>
              <a:rPr lang="en-GB" sz="1050" b="1" dirty="0">
                <a:solidFill>
                  <a:schemeClr val="tx1">
                    <a:lumMod val="50000"/>
                    <a:lumOff val="50000"/>
                  </a:schemeClr>
                </a:solidFill>
                <a:latin typeface="+mn-lt"/>
                <a:ea typeface="ＭＳ Ｐゴシック" panose="020B0600070205080204" pitchFamily="34" charset="-128"/>
              </a:rPr>
              <a:t>2. </a:t>
            </a:r>
          </a:p>
        </p:txBody>
      </p:sp>
      <p:sp>
        <p:nvSpPr>
          <p:cNvPr id="13" name="Rechteck 12"/>
          <p:cNvSpPr/>
          <p:nvPr/>
        </p:nvSpPr>
        <p:spPr bwMode="auto">
          <a:xfrm>
            <a:off x="5975350" y="2139950"/>
            <a:ext cx="2552700" cy="2376488"/>
          </a:xfrm>
          <a:prstGeom prst="rect">
            <a:avLst/>
          </a:prstGeom>
          <a:solidFill>
            <a:schemeClr val="bg1">
              <a:lumMod val="95000"/>
            </a:schemeClr>
          </a:solidFill>
          <a:ln w="12700" cap="flat" cmpd="sng" algn="ctr">
            <a:noFill/>
            <a:prstDash val="solid"/>
            <a:round/>
            <a:headEnd type="none" w="med" len="med"/>
            <a:tailEnd type="none" w="med" len="med"/>
          </a:ln>
          <a:effectLst/>
          <a:extLst>
            <a:ext uri="{AF507438-7753-43e0-B8FC-AC1667EBCBE1}"/>
          </a:extLst>
        </p:spPr>
        <p:txBody>
          <a:bodyPr tIns="108000" rIns="90000" bIns="72000" anchor="ctr"/>
          <a:lstStyle/>
          <a:p>
            <a:pPr algn="ctr" defTabSz="792163">
              <a:defRPr/>
            </a:pPr>
            <a:r>
              <a:rPr lang="en-US" sz="1100" dirty="0">
                <a:ea typeface="ＭＳ Ｐゴシック" panose="020B0600070205080204" pitchFamily="34" charset="-128"/>
              </a:rPr>
              <a:t>Post </a:t>
            </a:r>
            <a:r>
              <a:rPr lang="en-US" sz="1100" b="1" dirty="0">
                <a:ea typeface="ＭＳ Ｐゴシック" panose="020B0600070205080204" pitchFamily="34" charset="-128"/>
              </a:rPr>
              <a:t>meaningful, respectful</a:t>
            </a:r>
            <a:r>
              <a:rPr lang="en-US" sz="1100" dirty="0">
                <a:ea typeface="ＭＳ Ｐゴシック" panose="020B0600070205080204" pitchFamily="34" charset="-128"/>
              </a:rPr>
              <a:t> comments — in other words, please, </a:t>
            </a:r>
            <a:r>
              <a:rPr lang="en-US" sz="1100" b="1" dirty="0">
                <a:ea typeface="ＭＳ Ｐゴシック" panose="020B0600070205080204" pitchFamily="34" charset="-128"/>
              </a:rPr>
              <a:t>no spam </a:t>
            </a:r>
            <a:r>
              <a:rPr lang="en-US" sz="1100" dirty="0">
                <a:ea typeface="ＭＳ Ｐゴシック" panose="020B0600070205080204" pitchFamily="34" charset="-128"/>
              </a:rPr>
              <a:t>and </a:t>
            </a:r>
            <a:r>
              <a:rPr lang="en-US" sz="1100" b="1" dirty="0">
                <a:ea typeface="ＭＳ Ｐゴシック" panose="020B0600070205080204" pitchFamily="34" charset="-128"/>
              </a:rPr>
              <a:t>no remarks </a:t>
            </a:r>
            <a:r>
              <a:rPr lang="en-US" sz="1100" dirty="0">
                <a:ea typeface="ＭＳ Ｐゴシック" panose="020B0600070205080204" pitchFamily="34" charset="-128"/>
              </a:rPr>
              <a:t>that are off-topic or offensive. </a:t>
            </a:r>
            <a:endParaRPr lang="de-DE" sz="1100" dirty="0">
              <a:ea typeface="ＭＳ Ｐゴシック" panose="020B0600070205080204" pitchFamily="34" charset="-128"/>
            </a:endParaRPr>
          </a:p>
        </p:txBody>
      </p:sp>
      <p:sp>
        <p:nvSpPr>
          <p:cNvPr id="14" name="Ellipse 13"/>
          <p:cNvSpPr/>
          <p:nvPr/>
        </p:nvSpPr>
        <p:spPr bwMode="auto">
          <a:xfrm>
            <a:off x="5908675" y="2065338"/>
            <a:ext cx="277813" cy="271462"/>
          </a:xfrm>
          <a:prstGeom prst="ellipse">
            <a:avLst/>
          </a:prstGeom>
          <a:solidFill>
            <a:schemeClr val="bg1"/>
          </a:solidFill>
          <a:ln w="12700"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algn="ctr" defTabSz="792163">
              <a:defRPr/>
            </a:pPr>
            <a:r>
              <a:rPr lang="en-GB" sz="1050" b="1" dirty="0">
                <a:solidFill>
                  <a:schemeClr val="tx1">
                    <a:lumMod val="50000"/>
                    <a:lumOff val="50000"/>
                  </a:schemeClr>
                </a:solidFill>
                <a:latin typeface="+mn-lt"/>
                <a:ea typeface="ＭＳ Ｐゴシック" panose="020B0600070205080204" pitchFamily="34" charset="-128"/>
              </a:rPr>
              <a:t>3.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el 1"/>
          <p:cNvSpPr>
            <a:spLocks noGrp="1"/>
          </p:cNvSpPr>
          <p:nvPr>
            <p:ph type="title"/>
          </p:nvPr>
        </p:nvSpPr>
        <p:spPr>
          <a:xfrm>
            <a:off x="1042988" y="339725"/>
            <a:ext cx="7531100" cy="579438"/>
          </a:xfrm>
        </p:spPr>
        <p:txBody>
          <a:bodyPr/>
          <a:lstStyle/>
          <a:p>
            <a:r>
              <a:rPr lang="de-DE" altLang="de-DE"/>
              <a:t>Community Management | Leica Partners Behaviour </a:t>
            </a:r>
          </a:p>
        </p:txBody>
      </p:sp>
      <p:sp>
        <p:nvSpPr>
          <p:cNvPr id="102403"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8D97D130-EDDA-47C1-8C0E-F1DE0354FA03}" type="slidenum">
              <a:rPr lang="de-DE" altLang="de-DE" sz="800" smtClean="0"/>
              <a:pPr>
                <a:lnSpc>
                  <a:spcPct val="100000"/>
                </a:lnSpc>
                <a:spcBef>
                  <a:spcPct val="0"/>
                </a:spcBef>
                <a:spcAft>
                  <a:spcPct val="0"/>
                </a:spcAft>
                <a:buSzTx/>
                <a:buFontTx/>
                <a:buNone/>
              </a:pPr>
              <a:t>51</a:t>
            </a:fld>
            <a:r>
              <a:rPr lang="de-DE" altLang="de-DE" sz="800"/>
              <a:t> </a:t>
            </a:r>
          </a:p>
        </p:txBody>
      </p:sp>
      <p:sp>
        <p:nvSpPr>
          <p:cNvPr id="7" name="Titel 1"/>
          <p:cNvSpPr txBox="1">
            <a:spLocks/>
          </p:cNvSpPr>
          <p:nvPr/>
        </p:nvSpPr>
        <p:spPr bwMode="auto">
          <a:xfrm>
            <a:off x="361950" y="976313"/>
            <a:ext cx="377825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defRPr/>
            </a:pPr>
            <a:r>
              <a:rPr lang="de-DE" sz="1200" dirty="0"/>
              <a:t>Leica Partners </a:t>
            </a:r>
            <a:r>
              <a:rPr lang="de-DE" sz="1200" dirty="0" err="1"/>
              <a:t>Behaviour</a:t>
            </a:r>
            <a:r>
              <a:rPr lang="de-DE" sz="1200" dirty="0"/>
              <a:t> | Forums &amp; Communities</a:t>
            </a:r>
          </a:p>
        </p:txBody>
      </p:sp>
      <p:sp>
        <p:nvSpPr>
          <p:cNvPr id="9" name="Rechteck 8"/>
          <p:cNvSpPr/>
          <p:nvPr/>
        </p:nvSpPr>
        <p:spPr bwMode="auto">
          <a:xfrm>
            <a:off x="427038" y="1500188"/>
            <a:ext cx="2551112" cy="2800350"/>
          </a:xfrm>
          <a:prstGeom prst="rect">
            <a:avLst/>
          </a:prstGeom>
          <a:solidFill>
            <a:schemeClr val="bg1">
              <a:lumMod val="95000"/>
            </a:schemeClr>
          </a:solidFill>
          <a:ln w="12700" cap="flat" cmpd="sng" algn="ctr">
            <a:noFill/>
            <a:prstDash val="solid"/>
            <a:round/>
            <a:headEnd type="none" w="med" len="med"/>
            <a:tailEnd type="none" w="med" len="med"/>
          </a:ln>
          <a:effectLst/>
          <a:extLst>
            <a:ext uri="{AF507438-7753-43e0-B8FC-AC1667EBCBE1}"/>
          </a:extLst>
        </p:spPr>
        <p:txBody>
          <a:bodyPr tIns="108000" rIns="90000" bIns="72000" anchor="ctr"/>
          <a:lstStyle/>
          <a:p>
            <a:pPr algn="ctr" defTabSz="792163">
              <a:defRPr/>
            </a:pPr>
            <a:r>
              <a:rPr lang="en-US" sz="1000" dirty="0">
                <a:ea typeface="ＭＳ Ｐゴシック" panose="020B0600070205080204" pitchFamily="34" charset="-128"/>
              </a:rPr>
              <a:t>Use </a:t>
            </a:r>
            <a:r>
              <a:rPr lang="en-US" sz="1000" b="1" dirty="0">
                <a:ea typeface="ＭＳ Ｐゴシック" panose="020B0600070205080204" pitchFamily="34" charset="-128"/>
              </a:rPr>
              <a:t>common sense </a:t>
            </a:r>
            <a:r>
              <a:rPr lang="en-US" sz="1000" dirty="0">
                <a:ea typeface="ＭＳ Ｐゴシック" panose="020B0600070205080204" pitchFamily="34" charset="-128"/>
              </a:rPr>
              <a:t>and </a:t>
            </a:r>
            <a:r>
              <a:rPr lang="en-US" sz="1000" b="1" dirty="0">
                <a:ea typeface="ＭＳ Ｐゴシック" panose="020B0600070205080204" pitchFamily="34" charset="-128"/>
              </a:rPr>
              <a:t>common courtesy:</a:t>
            </a:r>
            <a:r>
              <a:rPr lang="en-US" sz="1000" dirty="0">
                <a:ea typeface="ＭＳ Ｐゴシック" panose="020B0600070205080204" pitchFamily="34" charset="-128"/>
              </a:rPr>
              <a:t> For example, it’s best to ask permission to publish or report on conversations that are meant to be private or internal to Leica Camera.</a:t>
            </a:r>
          </a:p>
          <a:p>
            <a:pPr algn="ctr" defTabSz="792163">
              <a:defRPr/>
            </a:pPr>
            <a:endParaRPr lang="en-US" sz="1000" dirty="0">
              <a:ea typeface="ＭＳ Ｐゴシック" panose="020B0600070205080204" pitchFamily="34" charset="-128"/>
            </a:endParaRPr>
          </a:p>
          <a:p>
            <a:pPr algn="ctr" defTabSz="792163">
              <a:defRPr/>
            </a:pPr>
            <a:r>
              <a:rPr lang="en-US" sz="1000" b="1" dirty="0">
                <a:ea typeface="ＭＳ Ｐゴシック" panose="020B0600070205080204" pitchFamily="34" charset="-128"/>
              </a:rPr>
              <a:t>Do not post any information about products before the embargo date</a:t>
            </a:r>
            <a:r>
              <a:rPr lang="en-US" sz="1000" dirty="0">
                <a:ea typeface="ＭＳ Ｐゴシック" panose="020B0600070205080204" pitchFamily="34" charset="-128"/>
              </a:rPr>
              <a:t>. Never communicate </a:t>
            </a:r>
            <a:r>
              <a:rPr lang="en-US" sz="1000" b="1" dirty="0">
                <a:ea typeface="ＭＳ Ｐゴシック" panose="020B0600070205080204" pitchFamily="34" charset="-128"/>
              </a:rPr>
              <a:t>insights</a:t>
            </a:r>
            <a:r>
              <a:rPr lang="en-US" sz="1000" dirty="0">
                <a:ea typeface="ＭＳ Ｐゴシック" panose="020B0600070205080204" pitchFamily="34" charset="-128"/>
              </a:rPr>
              <a:t> on product development. </a:t>
            </a:r>
          </a:p>
          <a:p>
            <a:pPr algn="ctr" defTabSz="792163">
              <a:defRPr/>
            </a:pPr>
            <a:endParaRPr lang="en-US" sz="1000" dirty="0">
              <a:ea typeface="ＭＳ Ｐゴシック" panose="020B0600070205080204" pitchFamily="34" charset="-128"/>
            </a:endParaRPr>
          </a:p>
          <a:p>
            <a:pPr algn="ctr" defTabSz="792163">
              <a:defRPr/>
            </a:pPr>
            <a:r>
              <a:rPr lang="en-US" sz="1000" dirty="0">
                <a:ea typeface="ＭＳ Ｐゴシック" panose="020B0600070205080204" pitchFamily="34" charset="-128"/>
              </a:rPr>
              <a:t>Make sure your efforts to be transparent </a:t>
            </a:r>
            <a:r>
              <a:rPr lang="en-US" sz="1000" b="1" dirty="0">
                <a:ea typeface="ＭＳ Ｐゴシック" panose="020B0600070205080204" pitchFamily="34" charset="-128"/>
              </a:rPr>
              <a:t>don't violate confidentiality</a:t>
            </a:r>
            <a:r>
              <a:rPr lang="en-US" sz="1000" dirty="0">
                <a:ea typeface="ＭＳ Ｐゴシック" panose="020B0600070205080204" pitchFamily="34" charset="-128"/>
              </a:rPr>
              <a:t>, and legal guidelines for external commercial speech. </a:t>
            </a:r>
            <a:endParaRPr lang="de-DE" sz="1000" dirty="0">
              <a:ea typeface="ＭＳ Ｐゴシック" panose="020B0600070205080204" pitchFamily="34" charset="-128"/>
            </a:endParaRPr>
          </a:p>
        </p:txBody>
      </p:sp>
      <p:sp>
        <p:nvSpPr>
          <p:cNvPr id="10" name="Ellipse 9"/>
          <p:cNvSpPr/>
          <p:nvPr/>
        </p:nvSpPr>
        <p:spPr bwMode="auto">
          <a:xfrm>
            <a:off x="360363" y="1427163"/>
            <a:ext cx="276225" cy="269875"/>
          </a:xfrm>
          <a:prstGeom prst="ellipse">
            <a:avLst/>
          </a:prstGeom>
          <a:solidFill>
            <a:schemeClr val="bg1"/>
          </a:solidFill>
          <a:ln w="12700"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algn="ctr" defTabSz="792163">
              <a:defRPr/>
            </a:pPr>
            <a:r>
              <a:rPr lang="en-GB" sz="1050" b="1" dirty="0">
                <a:solidFill>
                  <a:schemeClr val="tx1">
                    <a:lumMod val="50000"/>
                    <a:lumOff val="50000"/>
                  </a:schemeClr>
                </a:solidFill>
                <a:latin typeface="+mn-lt"/>
                <a:ea typeface="ＭＳ Ｐゴシック" panose="020B0600070205080204" pitchFamily="34" charset="-128"/>
              </a:rPr>
              <a:t>4. </a:t>
            </a:r>
          </a:p>
        </p:txBody>
      </p:sp>
      <p:sp>
        <p:nvSpPr>
          <p:cNvPr id="11" name="Rechteck 10"/>
          <p:cNvSpPr/>
          <p:nvPr/>
        </p:nvSpPr>
        <p:spPr bwMode="auto">
          <a:xfrm>
            <a:off x="3198813" y="1493838"/>
            <a:ext cx="2551112" cy="2806700"/>
          </a:xfrm>
          <a:prstGeom prst="rect">
            <a:avLst/>
          </a:prstGeom>
          <a:solidFill>
            <a:schemeClr val="bg1">
              <a:lumMod val="95000"/>
            </a:schemeClr>
          </a:solidFill>
          <a:ln w="12700" cap="flat" cmpd="sng" algn="ctr">
            <a:noFill/>
            <a:prstDash val="solid"/>
            <a:round/>
            <a:headEnd type="none" w="med" len="med"/>
            <a:tailEnd type="none" w="med" len="med"/>
          </a:ln>
          <a:effectLst/>
          <a:extLst>
            <a:ext uri="{AF507438-7753-43e0-B8FC-AC1667EBCBE1}"/>
          </a:extLst>
        </p:spPr>
        <p:txBody>
          <a:bodyPr tIns="108000" rIns="90000" bIns="72000" anchor="ctr"/>
          <a:lstStyle/>
          <a:p>
            <a:pPr algn="ctr" defTabSz="792163">
              <a:defRPr/>
            </a:pPr>
            <a:r>
              <a:rPr lang="en-US" sz="1100" dirty="0">
                <a:ea typeface="ＭＳ Ｐゴシック" panose="020B0600070205080204" pitchFamily="34" charset="-128"/>
              </a:rPr>
              <a:t>Stick to your </a:t>
            </a:r>
            <a:r>
              <a:rPr lang="en-US" sz="1100" b="1" dirty="0">
                <a:ea typeface="ＭＳ Ｐゴシック" panose="020B0600070205080204" pitchFamily="34" charset="-128"/>
              </a:rPr>
              <a:t>area of expertise </a:t>
            </a:r>
            <a:r>
              <a:rPr lang="en-US" sz="1100" dirty="0">
                <a:ea typeface="ＭＳ Ｐゴシック" panose="020B0600070205080204" pitchFamily="34" charset="-128"/>
              </a:rPr>
              <a:t>and do feel free to provide unique, individual perspectives on non-confidential activities at Leica Camera. </a:t>
            </a:r>
            <a:endParaRPr lang="de-DE" sz="1100" dirty="0">
              <a:ea typeface="ＭＳ Ｐゴシック" panose="020B0600070205080204" pitchFamily="34" charset="-128"/>
            </a:endParaRPr>
          </a:p>
        </p:txBody>
      </p:sp>
      <p:sp>
        <p:nvSpPr>
          <p:cNvPr id="12" name="Ellipse 11"/>
          <p:cNvSpPr/>
          <p:nvPr/>
        </p:nvSpPr>
        <p:spPr bwMode="auto">
          <a:xfrm>
            <a:off x="3132138" y="1419225"/>
            <a:ext cx="277812" cy="271463"/>
          </a:xfrm>
          <a:prstGeom prst="ellipse">
            <a:avLst/>
          </a:prstGeom>
          <a:solidFill>
            <a:schemeClr val="bg1"/>
          </a:solidFill>
          <a:ln w="12700"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algn="ctr" defTabSz="792163">
              <a:defRPr/>
            </a:pPr>
            <a:r>
              <a:rPr lang="en-GB" sz="1050" b="1" dirty="0">
                <a:solidFill>
                  <a:schemeClr val="tx1">
                    <a:lumMod val="50000"/>
                    <a:lumOff val="50000"/>
                  </a:schemeClr>
                </a:solidFill>
                <a:latin typeface="+mn-lt"/>
                <a:ea typeface="ＭＳ Ｐゴシック" panose="020B0600070205080204" pitchFamily="34" charset="-128"/>
              </a:rPr>
              <a:t>5. </a:t>
            </a:r>
          </a:p>
        </p:txBody>
      </p:sp>
      <p:sp>
        <p:nvSpPr>
          <p:cNvPr id="13" name="Rechteck 12"/>
          <p:cNvSpPr/>
          <p:nvPr/>
        </p:nvSpPr>
        <p:spPr bwMode="auto">
          <a:xfrm>
            <a:off x="5975350" y="1500188"/>
            <a:ext cx="2670175" cy="2800350"/>
          </a:xfrm>
          <a:prstGeom prst="rect">
            <a:avLst/>
          </a:prstGeom>
          <a:solidFill>
            <a:schemeClr val="bg1">
              <a:lumMod val="95000"/>
            </a:schemeClr>
          </a:solidFill>
          <a:ln w="12700" cap="flat" cmpd="sng" algn="ctr">
            <a:noFill/>
            <a:prstDash val="solid"/>
            <a:round/>
            <a:headEnd type="none" w="med" len="med"/>
            <a:tailEnd type="none" w="med" len="med"/>
          </a:ln>
          <a:effectLst/>
          <a:extLst>
            <a:ext uri="{AF507438-7753-43e0-B8FC-AC1667EBCBE1}"/>
          </a:extLst>
        </p:spPr>
        <p:txBody>
          <a:bodyPr tIns="108000" rIns="90000" bIns="72000" anchor="ctr"/>
          <a:lstStyle/>
          <a:p>
            <a:pPr algn="ctr" defTabSz="792163">
              <a:defRPr/>
            </a:pPr>
            <a:r>
              <a:rPr lang="en-US" sz="1100" dirty="0">
                <a:ea typeface="ＭＳ Ｐゴシック" panose="020B0600070205080204" pitchFamily="34" charset="-128"/>
              </a:rPr>
              <a:t>When </a:t>
            </a:r>
            <a:r>
              <a:rPr lang="en-US" sz="1100" b="1" dirty="0">
                <a:ea typeface="ＭＳ Ｐゴシック" panose="020B0600070205080204" pitchFamily="34" charset="-128"/>
              </a:rPr>
              <a:t>disagreeing with others' opinions</a:t>
            </a:r>
            <a:r>
              <a:rPr lang="en-US" sz="1100" dirty="0">
                <a:ea typeface="ＭＳ Ｐゴシック" panose="020B0600070205080204" pitchFamily="34" charset="-128"/>
              </a:rPr>
              <a:t>, keep it </a:t>
            </a:r>
            <a:r>
              <a:rPr lang="en-US" sz="1100" b="1" dirty="0">
                <a:ea typeface="ＭＳ Ｐゴシック" panose="020B0600070205080204" pitchFamily="34" charset="-128"/>
              </a:rPr>
              <a:t>appropriate</a:t>
            </a:r>
            <a:r>
              <a:rPr lang="en-US" sz="1100" dirty="0">
                <a:ea typeface="ＭＳ Ｐゴシック" panose="020B0600070205080204" pitchFamily="34" charset="-128"/>
              </a:rPr>
              <a:t> and </a:t>
            </a:r>
            <a:r>
              <a:rPr lang="en-US" sz="1100" b="1" dirty="0">
                <a:ea typeface="ＭＳ Ｐゴシック" panose="020B0600070205080204" pitchFamily="34" charset="-128"/>
              </a:rPr>
              <a:t>polite</a:t>
            </a:r>
            <a:r>
              <a:rPr lang="en-US" sz="1100" dirty="0">
                <a:ea typeface="ＭＳ Ｐゴシック" panose="020B0600070205080204" pitchFamily="34" charset="-128"/>
              </a:rPr>
              <a:t>. </a:t>
            </a:r>
          </a:p>
          <a:p>
            <a:pPr algn="ctr" defTabSz="792163">
              <a:defRPr/>
            </a:pPr>
            <a:endParaRPr lang="en-US" sz="1100" dirty="0">
              <a:ea typeface="ＭＳ Ｐゴシック" panose="020B0600070205080204" pitchFamily="34" charset="-128"/>
            </a:endParaRPr>
          </a:p>
          <a:p>
            <a:pPr algn="ctr" defTabSz="792163">
              <a:defRPr/>
            </a:pPr>
            <a:r>
              <a:rPr lang="en-US" sz="1100" dirty="0">
                <a:ea typeface="ＭＳ Ｐゴシック" panose="020B0600070205080204" pitchFamily="34" charset="-128"/>
              </a:rPr>
              <a:t>If you find yourself in a situation online that looks as if it’s becoming antagonistic, do not get overly defensive and do not disengage from the conversation abruptly: </a:t>
            </a:r>
            <a:r>
              <a:rPr lang="en-US" sz="1100" b="1" dirty="0">
                <a:ea typeface="ＭＳ Ｐゴシック" panose="020B0600070205080204" pitchFamily="34" charset="-128"/>
              </a:rPr>
              <a:t>Feel free to ask the Corporate Communications Team </a:t>
            </a:r>
            <a:r>
              <a:rPr lang="en-US" sz="1100" dirty="0">
                <a:ea typeface="ＭＳ Ｐゴシック" panose="020B0600070205080204" pitchFamily="34" charset="-128"/>
              </a:rPr>
              <a:t>and/or to </a:t>
            </a:r>
            <a:r>
              <a:rPr lang="en-US" sz="1100" b="1" dirty="0">
                <a:ea typeface="ＭＳ Ｐゴシック" panose="020B0600070205080204" pitchFamily="34" charset="-128"/>
              </a:rPr>
              <a:t>disengage</a:t>
            </a:r>
            <a:r>
              <a:rPr lang="en-US" sz="1100" dirty="0">
                <a:ea typeface="ＭＳ Ｐゴシック" panose="020B0600070205080204" pitchFamily="34" charset="-128"/>
              </a:rPr>
              <a:t> from the dialogue in a polite manner that reflects well on Leica Camera. </a:t>
            </a:r>
            <a:endParaRPr lang="de-DE" sz="1100" dirty="0">
              <a:ea typeface="ＭＳ Ｐゴシック" panose="020B0600070205080204" pitchFamily="34" charset="-128"/>
            </a:endParaRPr>
          </a:p>
        </p:txBody>
      </p:sp>
      <p:sp>
        <p:nvSpPr>
          <p:cNvPr id="14" name="Ellipse 13"/>
          <p:cNvSpPr/>
          <p:nvPr/>
        </p:nvSpPr>
        <p:spPr bwMode="auto">
          <a:xfrm>
            <a:off x="5908675" y="1427163"/>
            <a:ext cx="277813" cy="269875"/>
          </a:xfrm>
          <a:prstGeom prst="ellipse">
            <a:avLst/>
          </a:prstGeom>
          <a:solidFill>
            <a:schemeClr val="bg1"/>
          </a:solidFill>
          <a:ln w="12700"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algn="ctr" defTabSz="792163">
              <a:defRPr/>
            </a:pPr>
            <a:r>
              <a:rPr lang="en-GB" sz="1050" b="1" dirty="0">
                <a:solidFill>
                  <a:schemeClr val="tx1">
                    <a:lumMod val="50000"/>
                    <a:lumOff val="50000"/>
                  </a:schemeClr>
                </a:solidFill>
                <a:latin typeface="+mn-lt"/>
                <a:ea typeface="ＭＳ Ｐゴシック" panose="020B0600070205080204" pitchFamily="34" charset="-128"/>
              </a:rPr>
              <a:t>6.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el 1"/>
          <p:cNvSpPr>
            <a:spLocks noGrp="1"/>
          </p:cNvSpPr>
          <p:nvPr>
            <p:ph type="title"/>
          </p:nvPr>
        </p:nvSpPr>
        <p:spPr>
          <a:xfrm>
            <a:off x="1042988" y="339725"/>
            <a:ext cx="7531100" cy="579438"/>
          </a:xfrm>
        </p:spPr>
        <p:txBody>
          <a:bodyPr/>
          <a:lstStyle/>
          <a:p>
            <a:r>
              <a:rPr lang="de-DE" altLang="de-DE"/>
              <a:t>Community Management | Leica Partners Behaviour </a:t>
            </a:r>
          </a:p>
        </p:txBody>
      </p:sp>
      <p:sp>
        <p:nvSpPr>
          <p:cNvPr id="103427"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F16011E4-7D43-4BC4-BE20-93D356CE50B4}" type="slidenum">
              <a:rPr lang="de-DE" altLang="de-DE" sz="800" smtClean="0"/>
              <a:pPr>
                <a:lnSpc>
                  <a:spcPct val="100000"/>
                </a:lnSpc>
                <a:spcBef>
                  <a:spcPct val="0"/>
                </a:spcBef>
                <a:spcAft>
                  <a:spcPct val="0"/>
                </a:spcAft>
                <a:buSzTx/>
                <a:buFontTx/>
                <a:buNone/>
              </a:pPr>
              <a:t>52</a:t>
            </a:fld>
            <a:r>
              <a:rPr lang="de-DE" altLang="de-DE" sz="800"/>
              <a:t> </a:t>
            </a:r>
          </a:p>
        </p:txBody>
      </p:sp>
      <p:sp>
        <p:nvSpPr>
          <p:cNvPr id="7" name="Titel 1"/>
          <p:cNvSpPr txBox="1">
            <a:spLocks/>
          </p:cNvSpPr>
          <p:nvPr/>
        </p:nvSpPr>
        <p:spPr bwMode="auto">
          <a:xfrm>
            <a:off x="361950" y="976313"/>
            <a:ext cx="377825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defRPr/>
            </a:pPr>
            <a:r>
              <a:rPr lang="de-DE" sz="1200" dirty="0"/>
              <a:t>Leica Partners </a:t>
            </a:r>
            <a:r>
              <a:rPr lang="de-DE" sz="1200" dirty="0" err="1"/>
              <a:t>Behaviour</a:t>
            </a:r>
            <a:r>
              <a:rPr lang="de-DE" sz="1200" dirty="0"/>
              <a:t> | Forums &amp; Communities</a:t>
            </a:r>
          </a:p>
        </p:txBody>
      </p:sp>
      <p:sp>
        <p:nvSpPr>
          <p:cNvPr id="9" name="Rechteck 8"/>
          <p:cNvSpPr/>
          <p:nvPr/>
        </p:nvSpPr>
        <p:spPr bwMode="auto">
          <a:xfrm>
            <a:off x="427038" y="1500188"/>
            <a:ext cx="2551112" cy="2376487"/>
          </a:xfrm>
          <a:prstGeom prst="rect">
            <a:avLst/>
          </a:prstGeom>
          <a:solidFill>
            <a:schemeClr val="bg1">
              <a:lumMod val="95000"/>
            </a:schemeClr>
          </a:solidFill>
          <a:ln w="12700" cap="flat" cmpd="sng" algn="ctr">
            <a:noFill/>
            <a:prstDash val="solid"/>
            <a:round/>
            <a:headEnd type="none" w="med" len="med"/>
            <a:tailEnd type="none" w="med" len="med"/>
          </a:ln>
          <a:effectLst/>
          <a:extLst>
            <a:ext uri="{AF507438-7753-43e0-B8FC-AC1667EBCBE1}"/>
          </a:extLst>
        </p:spPr>
        <p:txBody>
          <a:bodyPr tIns="108000" rIns="90000" bIns="72000" anchor="ctr"/>
          <a:lstStyle/>
          <a:p>
            <a:pPr algn="ctr">
              <a:defRPr/>
            </a:pPr>
            <a:r>
              <a:rPr lang="en-US" sz="1100" b="1" dirty="0">
                <a:ea typeface="ＭＳ Ｐゴシック" panose="020B0600070205080204" pitchFamily="34" charset="-128"/>
              </a:rPr>
              <a:t>Do not write anything about competitors</a:t>
            </a:r>
            <a:r>
              <a:rPr lang="en-US" sz="1100" dirty="0">
                <a:ea typeface="ＭＳ Ｐゴシック" panose="020B0600070205080204" pitchFamily="34" charset="-128"/>
              </a:rPr>
              <a:t>. Do not compare products or gloat over quality issues and/or company results.</a:t>
            </a:r>
            <a:endParaRPr lang="de-DE" sz="1100" dirty="0">
              <a:ea typeface="ＭＳ Ｐゴシック" panose="020B0600070205080204" pitchFamily="34" charset="-128"/>
            </a:endParaRPr>
          </a:p>
        </p:txBody>
      </p:sp>
      <p:sp>
        <p:nvSpPr>
          <p:cNvPr id="10" name="Ellipse 9"/>
          <p:cNvSpPr/>
          <p:nvPr/>
        </p:nvSpPr>
        <p:spPr bwMode="auto">
          <a:xfrm>
            <a:off x="360363" y="1427163"/>
            <a:ext cx="276225" cy="269875"/>
          </a:xfrm>
          <a:prstGeom prst="ellipse">
            <a:avLst/>
          </a:prstGeom>
          <a:solidFill>
            <a:schemeClr val="bg1"/>
          </a:solidFill>
          <a:ln w="12700"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algn="ctr" defTabSz="792163">
              <a:defRPr/>
            </a:pPr>
            <a:r>
              <a:rPr lang="en-GB" sz="1050" b="1" dirty="0">
                <a:solidFill>
                  <a:schemeClr val="tx1">
                    <a:lumMod val="50000"/>
                    <a:lumOff val="50000"/>
                  </a:schemeClr>
                </a:solidFill>
                <a:latin typeface="+mn-lt"/>
                <a:ea typeface="ＭＳ Ｐゴシック" panose="020B0600070205080204" pitchFamily="34" charset="-128"/>
              </a:rPr>
              <a:t>7. </a:t>
            </a:r>
          </a:p>
        </p:txBody>
      </p:sp>
      <p:sp>
        <p:nvSpPr>
          <p:cNvPr id="11" name="Rechteck 10"/>
          <p:cNvSpPr/>
          <p:nvPr/>
        </p:nvSpPr>
        <p:spPr bwMode="auto">
          <a:xfrm>
            <a:off x="3198813" y="1493838"/>
            <a:ext cx="2551112" cy="2376487"/>
          </a:xfrm>
          <a:prstGeom prst="rect">
            <a:avLst/>
          </a:prstGeom>
          <a:solidFill>
            <a:schemeClr val="bg1">
              <a:lumMod val="95000"/>
            </a:schemeClr>
          </a:solidFill>
          <a:ln w="12700" cap="flat" cmpd="sng" algn="ctr">
            <a:noFill/>
            <a:prstDash val="solid"/>
            <a:round/>
            <a:headEnd type="none" w="med" len="med"/>
            <a:tailEnd type="none" w="med" len="med"/>
          </a:ln>
          <a:effectLst/>
          <a:extLst>
            <a:ext uri="{AF507438-7753-43e0-B8FC-AC1667EBCBE1}"/>
          </a:extLst>
        </p:spPr>
        <p:txBody>
          <a:bodyPr tIns="108000" rIns="90000" bIns="72000" anchor="ctr"/>
          <a:lstStyle/>
          <a:p>
            <a:pPr algn="ctr" defTabSz="792163">
              <a:defRPr/>
            </a:pPr>
            <a:r>
              <a:rPr lang="en-US" sz="1100" dirty="0">
                <a:ea typeface="ＭＳ Ｐゴシック" panose="020B0600070205080204" pitchFamily="34" charset="-128"/>
              </a:rPr>
              <a:t>Please </a:t>
            </a:r>
            <a:r>
              <a:rPr lang="en-US" sz="1100" b="1" dirty="0">
                <a:ea typeface="ＭＳ Ｐゴシック" panose="020B0600070205080204" pitchFamily="34" charset="-128"/>
              </a:rPr>
              <a:t>never comment on anything related to legal matters</a:t>
            </a:r>
            <a:r>
              <a:rPr lang="en-US" sz="1100" dirty="0">
                <a:ea typeface="ＭＳ Ｐゴシック" panose="020B0600070205080204" pitchFamily="34" charset="-128"/>
              </a:rPr>
              <a:t>, litigation, or any parties Leica Camera may be in litigation with. </a:t>
            </a:r>
            <a:endParaRPr lang="de-DE" sz="1100" dirty="0">
              <a:ea typeface="ＭＳ Ｐゴシック" panose="020B0600070205080204" pitchFamily="34" charset="-128"/>
            </a:endParaRPr>
          </a:p>
        </p:txBody>
      </p:sp>
      <p:sp>
        <p:nvSpPr>
          <p:cNvPr id="12" name="Ellipse 11"/>
          <p:cNvSpPr/>
          <p:nvPr/>
        </p:nvSpPr>
        <p:spPr bwMode="auto">
          <a:xfrm>
            <a:off x="3132138" y="1419225"/>
            <a:ext cx="277812" cy="271463"/>
          </a:xfrm>
          <a:prstGeom prst="ellipse">
            <a:avLst/>
          </a:prstGeom>
          <a:solidFill>
            <a:schemeClr val="bg1"/>
          </a:solidFill>
          <a:ln w="12700"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algn="ctr" defTabSz="792163">
              <a:defRPr/>
            </a:pPr>
            <a:r>
              <a:rPr lang="en-GB" sz="1050" b="1" dirty="0">
                <a:solidFill>
                  <a:schemeClr val="tx1">
                    <a:lumMod val="50000"/>
                    <a:lumOff val="50000"/>
                  </a:schemeClr>
                </a:solidFill>
                <a:latin typeface="+mn-lt"/>
                <a:ea typeface="ＭＳ Ｐゴシック" panose="020B0600070205080204" pitchFamily="34" charset="-128"/>
              </a:rPr>
              <a:t>8. </a:t>
            </a:r>
          </a:p>
        </p:txBody>
      </p:sp>
      <p:sp>
        <p:nvSpPr>
          <p:cNvPr id="13" name="Rechteck 12"/>
          <p:cNvSpPr/>
          <p:nvPr/>
        </p:nvSpPr>
        <p:spPr bwMode="auto">
          <a:xfrm>
            <a:off x="5975350" y="1500188"/>
            <a:ext cx="2552700" cy="2376487"/>
          </a:xfrm>
          <a:prstGeom prst="rect">
            <a:avLst/>
          </a:prstGeom>
          <a:solidFill>
            <a:schemeClr val="bg1">
              <a:lumMod val="95000"/>
            </a:schemeClr>
          </a:solidFill>
          <a:ln w="12700" cap="flat" cmpd="sng" algn="ctr">
            <a:noFill/>
            <a:prstDash val="solid"/>
            <a:round/>
            <a:headEnd type="none" w="med" len="med"/>
            <a:tailEnd type="none" w="med" len="med"/>
          </a:ln>
          <a:effectLst/>
          <a:extLst>
            <a:ext uri="{AF507438-7753-43e0-B8FC-AC1667EBCBE1}"/>
          </a:extLst>
        </p:spPr>
        <p:txBody>
          <a:bodyPr tIns="108000" rIns="90000" bIns="72000" anchor="ctr"/>
          <a:lstStyle/>
          <a:p>
            <a:pPr algn="ctr" defTabSz="792163">
              <a:defRPr/>
            </a:pPr>
            <a:r>
              <a:rPr lang="en-US" sz="1100" b="1" dirty="0">
                <a:ea typeface="ＭＳ Ｐゴシック" panose="020B0600070205080204" pitchFamily="34" charset="-128"/>
              </a:rPr>
              <a:t>Never participate </a:t>
            </a:r>
            <a:r>
              <a:rPr lang="en-US" sz="1100" dirty="0">
                <a:ea typeface="ＭＳ Ｐゴシック" panose="020B0600070205080204" pitchFamily="34" charset="-128"/>
              </a:rPr>
              <a:t>in social media when the topic being discussed may be considered </a:t>
            </a:r>
            <a:r>
              <a:rPr lang="en-US" sz="1100" b="1" dirty="0">
                <a:ea typeface="ＭＳ Ｐゴシック" panose="020B0600070205080204" pitchFamily="34" charset="-128"/>
              </a:rPr>
              <a:t>a crisis situation</a:t>
            </a:r>
            <a:r>
              <a:rPr lang="en-US" sz="1100" dirty="0">
                <a:ea typeface="ＭＳ Ｐゴシック" panose="020B0600070205080204" pitchFamily="34" charset="-128"/>
              </a:rPr>
              <a:t>. </a:t>
            </a:r>
          </a:p>
          <a:p>
            <a:pPr algn="ctr" defTabSz="792163">
              <a:defRPr/>
            </a:pPr>
            <a:endParaRPr lang="en-US" sz="1100" dirty="0">
              <a:ea typeface="ＭＳ Ｐゴシック" panose="020B0600070205080204" pitchFamily="34" charset="-128"/>
            </a:endParaRPr>
          </a:p>
          <a:p>
            <a:pPr algn="ctr" defTabSz="792163">
              <a:defRPr/>
            </a:pPr>
            <a:r>
              <a:rPr lang="en-US" sz="1100" dirty="0">
                <a:ea typeface="ＭＳ Ｐゴシック" panose="020B0600070205080204" pitchFamily="34" charset="-128"/>
              </a:rPr>
              <a:t>Please always identify yourself clearly. Even anonymous comments may be </a:t>
            </a:r>
            <a:r>
              <a:rPr lang="en-US" sz="1100" b="1" dirty="0">
                <a:ea typeface="ＭＳ Ｐゴシック" panose="020B0600070205080204" pitchFamily="34" charset="-128"/>
              </a:rPr>
              <a:t>traced back </a:t>
            </a:r>
            <a:r>
              <a:rPr lang="en-US" sz="1100" dirty="0">
                <a:ea typeface="ＭＳ Ｐゴシック" panose="020B0600070205080204" pitchFamily="34" charset="-128"/>
              </a:rPr>
              <a:t>to your or Leica Camera’s IP address. </a:t>
            </a:r>
          </a:p>
          <a:p>
            <a:pPr algn="ctr" defTabSz="792163">
              <a:defRPr/>
            </a:pPr>
            <a:endParaRPr lang="en-US" sz="1100" dirty="0">
              <a:ea typeface="ＭＳ Ｐゴシック" panose="020B0600070205080204" pitchFamily="34" charset="-128"/>
            </a:endParaRPr>
          </a:p>
          <a:p>
            <a:pPr algn="ctr" defTabSz="792163">
              <a:defRPr/>
            </a:pPr>
            <a:r>
              <a:rPr lang="en-US" sz="1100" dirty="0">
                <a:ea typeface="ＭＳ Ｐゴシック" panose="020B0600070205080204" pitchFamily="34" charset="-128"/>
              </a:rPr>
              <a:t>Refer all Social Media activity around crisis topics to your local </a:t>
            </a:r>
            <a:r>
              <a:rPr lang="en-US" sz="1100" b="1" dirty="0">
                <a:ea typeface="ＭＳ Ｐゴシック" panose="020B0600070205080204" pitchFamily="34" charset="-128"/>
              </a:rPr>
              <a:t>PR team </a:t>
            </a:r>
            <a:r>
              <a:rPr lang="en-US" sz="1100" dirty="0">
                <a:ea typeface="ＭＳ Ｐゴシック" panose="020B0600070205080204" pitchFamily="34" charset="-128"/>
              </a:rPr>
              <a:t>and/or </a:t>
            </a:r>
            <a:r>
              <a:rPr lang="en-US" sz="1100" b="1" dirty="0">
                <a:ea typeface="ＭＳ Ｐゴシック" panose="020B0600070205080204" pitchFamily="34" charset="-128"/>
              </a:rPr>
              <a:t>HQ Corporate Communications.</a:t>
            </a:r>
            <a:endParaRPr lang="de-DE" sz="1100" b="1" dirty="0">
              <a:ea typeface="ＭＳ Ｐゴシック" panose="020B0600070205080204" pitchFamily="34" charset="-128"/>
            </a:endParaRPr>
          </a:p>
        </p:txBody>
      </p:sp>
      <p:sp>
        <p:nvSpPr>
          <p:cNvPr id="14" name="Ellipse 13"/>
          <p:cNvSpPr/>
          <p:nvPr/>
        </p:nvSpPr>
        <p:spPr bwMode="auto">
          <a:xfrm>
            <a:off x="5908675" y="1427163"/>
            <a:ext cx="277813" cy="269875"/>
          </a:xfrm>
          <a:prstGeom prst="ellipse">
            <a:avLst/>
          </a:prstGeom>
          <a:solidFill>
            <a:schemeClr val="bg1"/>
          </a:solidFill>
          <a:ln w="12700"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algn="ctr" defTabSz="792163">
              <a:defRPr/>
            </a:pPr>
            <a:r>
              <a:rPr lang="en-GB" sz="1050" b="1" dirty="0">
                <a:solidFill>
                  <a:schemeClr val="tx1">
                    <a:lumMod val="50000"/>
                    <a:lumOff val="50000"/>
                  </a:schemeClr>
                </a:solidFill>
                <a:latin typeface="+mn-lt"/>
                <a:ea typeface="ＭＳ Ｐゴシック" panose="020B0600070205080204" pitchFamily="34" charset="-128"/>
              </a:rPr>
              <a:t>9.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el 1"/>
          <p:cNvSpPr>
            <a:spLocks noGrp="1"/>
          </p:cNvSpPr>
          <p:nvPr>
            <p:ph type="title"/>
          </p:nvPr>
        </p:nvSpPr>
        <p:spPr>
          <a:xfrm>
            <a:off x="1042988" y="339725"/>
            <a:ext cx="7531100" cy="579438"/>
          </a:xfrm>
        </p:spPr>
        <p:txBody>
          <a:bodyPr/>
          <a:lstStyle/>
          <a:p>
            <a:r>
              <a:rPr lang="de-DE" altLang="de-DE"/>
              <a:t>Community Management | Leica Partners Behaviour </a:t>
            </a:r>
          </a:p>
        </p:txBody>
      </p:sp>
      <p:sp>
        <p:nvSpPr>
          <p:cNvPr id="104451"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6CB3B1F0-5CFA-4CBE-A32B-D2328EFF3060}" type="slidenum">
              <a:rPr lang="de-DE" altLang="de-DE" sz="800" smtClean="0"/>
              <a:pPr>
                <a:lnSpc>
                  <a:spcPct val="100000"/>
                </a:lnSpc>
                <a:spcBef>
                  <a:spcPct val="0"/>
                </a:spcBef>
                <a:spcAft>
                  <a:spcPct val="0"/>
                </a:spcAft>
                <a:buSzTx/>
                <a:buFontTx/>
                <a:buNone/>
              </a:pPr>
              <a:t>53</a:t>
            </a:fld>
            <a:r>
              <a:rPr lang="de-DE" altLang="de-DE" sz="800"/>
              <a:t> </a:t>
            </a:r>
          </a:p>
        </p:txBody>
      </p:sp>
      <p:sp>
        <p:nvSpPr>
          <p:cNvPr id="7" name="Titel 1"/>
          <p:cNvSpPr txBox="1">
            <a:spLocks/>
          </p:cNvSpPr>
          <p:nvPr/>
        </p:nvSpPr>
        <p:spPr bwMode="auto">
          <a:xfrm>
            <a:off x="361950" y="976313"/>
            <a:ext cx="377825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defRPr/>
            </a:pPr>
            <a:r>
              <a:rPr lang="de-DE" sz="1200" dirty="0"/>
              <a:t>Leica Partners </a:t>
            </a:r>
            <a:r>
              <a:rPr lang="de-DE" sz="1200" dirty="0" err="1"/>
              <a:t>Behaviour</a:t>
            </a:r>
            <a:r>
              <a:rPr lang="de-DE" sz="1200" dirty="0"/>
              <a:t> | Forums &amp; Communities</a:t>
            </a:r>
          </a:p>
        </p:txBody>
      </p:sp>
      <p:sp>
        <p:nvSpPr>
          <p:cNvPr id="9" name="Rechteck 8"/>
          <p:cNvSpPr/>
          <p:nvPr/>
        </p:nvSpPr>
        <p:spPr bwMode="auto">
          <a:xfrm>
            <a:off x="427038" y="1500188"/>
            <a:ext cx="2551112" cy="2376487"/>
          </a:xfrm>
          <a:prstGeom prst="rect">
            <a:avLst/>
          </a:prstGeom>
          <a:solidFill>
            <a:schemeClr val="bg1">
              <a:lumMod val="95000"/>
            </a:schemeClr>
          </a:solidFill>
          <a:ln w="12700" cap="flat" cmpd="sng" algn="ctr">
            <a:noFill/>
            <a:prstDash val="solid"/>
            <a:round/>
            <a:headEnd type="none" w="med" len="med"/>
            <a:tailEnd type="none" w="med" len="med"/>
          </a:ln>
          <a:effectLst/>
          <a:extLst>
            <a:ext uri="{AF507438-7753-43e0-B8FC-AC1667EBCBE1}"/>
          </a:extLst>
        </p:spPr>
        <p:txBody>
          <a:bodyPr tIns="108000" rIns="90000" bIns="72000" anchor="ctr"/>
          <a:lstStyle/>
          <a:p>
            <a:pPr algn="ctr">
              <a:defRPr/>
            </a:pPr>
            <a:r>
              <a:rPr lang="en-US" sz="1100" dirty="0">
                <a:ea typeface="ＭＳ Ｐゴシック" panose="020B0600070205080204" pitchFamily="34" charset="-128"/>
              </a:rPr>
              <a:t>Be smart about </a:t>
            </a:r>
            <a:r>
              <a:rPr lang="en-US" sz="1100" b="1" dirty="0">
                <a:ea typeface="ＭＳ Ｐゴシック" panose="020B0600070205080204" pitchFamily="34" charset="-128"/>
              </a:rPr>
              <a:t>protecting</a:t>
            </a:r>
            <a:r>
              <a:rPr lang="en-US" sz="1100" dirty="0">
                <a:ea typeface="ＭＳ Ｐゴシック" panose="020B0600070205080204" pitchFamily="34" charset="-128"/>
              </a:rPr>
              <a:t> yourself, your privacy, and Leica Camera’s </a:t>
            </a:r>
            <a:r>
              <a:rPr lang="en-US" sz="1100" b="1" dirty="0">
                <a:ea typeface="ＭＳ Ｐゴシック" panose="020B0600070205080204" pitchFamily="34" charset="-128"/>
              </a:rPr>
              <a:t>confidential information</a:t>
            </a:r>
            <a:r>
              <a:rPr lang="en-US" sz="1100" dirty="0">
                <a:ea typeface="ＭＳ Ｐゴシック" panose="020B0600070205080204" pitchFamily="34" charset="-128"/>
              </a:rPr>
              <a:t>. </a:t>
            </a:r>
          </a:p>
          <a:p>
            <a:pPr algn="ctr">
              <a:defRPr/>
            </a:pPr>
            <a:endParaRPr lang="en-US" sz="1100" dirty="0">
              <a:ea typeface="ＭＳ Ｐゴシック" panose="020B0600070205080204" pitchFamily="34" charset="-128"/>
            </a:endParaRPr>
          </a:p>
          <a:p>
            <a:pPr algn="ctr">
              <a:defRPr/>
            </a:pPr>
            <a:r>
              <a:rPr lang="en-US" sz="1100" dirty="0">
                <a:ea typeface="ＭＳ Ｐゴシック" panose="020B0600070205080204" pitchFamily="34" charset="-128"/>
              </a:rPr>
              <a:t>What you publish is </a:t>
            </a:r>
            <a:r>
              <a:rPr lang="en-US" sz="1100" b="1" dirty="0">
                <a:ea typeface="ＭＳ Ｐゴシック" panose="020B0600070205080204" pitchFamily="34" charset="-128"/>
              </a:rPr>
              <a:t>widely accessible </a:t>
            </a:r>
            <a:r>
              <a:rPr lang="en-US" sz="1100" dirty="0">
                <a:ea typeface="ＭＳ Ｐゴシック" panose="020B0600070205080204" pitchFamily="34" charset="-128"/>
              </a:rPr>
              <a:t>and will be around for a long time, so </a:t>
            </a:r>
            <a:r>
              <a:rPr lang="en-US" sz="1100" b="1" dirty="0">
                <a:ea typeface="ＭＳ Ｐゴシック" panose="020B0600070205080204" pitchFamily="34" charset="-128"/>
              </a:rPr>
              <a:t>consider the content carefully</a:t>
            </a:r>
            <a:r>
              <a:rPr lang="en-US" sz="1100" dirty="0">
                <a:ea typeface="ＭＳ Ｐゴシック" panose="020B0600070205080204" pitchFamily="34" charset="-128"/>
              </a:rPr>
              <a:t>. Google has a long memory. </a:t>
            </a:r>
            <a:endParaRPr lang="de-DE" sz="1100" dirty="0">
              <a:ea typeface="ＭＳ Ｐゴシック" panose="020B0600070205080204" pitchFamily="34" charset="-128"/>
            </a:endParaRPr>
          </a:p>
        </p:txBody>
      </p:sp>
      <p:sp>
        <p:nvSpPr>
          <p:cNvPr id="10" name="Ellipse 9"/>
          <p:cNvSpPr/>
          <p:nvPr/>
        </p:nvSpPr>
        <p:spPr bwMode="auto">
          <a:xfrm>
            <a:off x="360363" y="1427163"/>
            <a:ext cx="276225" cy="269875"/>
          </a:xfrm>
          <a:prstGeom prst="ellipse">
            <a:avLst/>
          </a:prstGeom>
          <a:solidFill>
            <a:schemeClr val="bg1"/>
          </a:solidFill>
          <a:ln w="12700"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algn="ctr" defTabSz="792163">
              <a:defRPr/>
            </a:pPr>
            <a:r>
              <a:rPr lang="en-GB" sz="1050" b="1" dirty="0">
                <a:solidFill>
                  <a:schemeClr val="tx1">
                    <a:lumMod val="50000"/>
                    <a:lumOff val="50000"/>
                  </a:schemeClr>
                </a:solidFill>
                <a:latin typeface="+mn-lt"/>
                <a:ea typeface="ＭＳ Ｐゴシック" panose="020B0600070205080204" pitchFamily="34" charset="-128"/>
              </a:rPr>
              <a:t>10. </a:t>
            </a:r>
          </a:p>
        </p:txBody>
      </p:sp>
      <p:sp>
        <p:nvSpPr>
          <p:cNvPr id="11" name="Rechteck 10"/>
          <p:cNvSpPr/>
          <p:nvPr/>
        </p:nvSpPr>
        <p:spPr bwMode="auto">
          <a:xfrm>
            <a:off x="3198813" y="1493838"/>
            <a:ext cx="2551112" cy="2376487"/>
          </a:xfrm>
          <a:prstGeom prst="rect">
            <a:avLst/>
          </a:prstGeom>
          <a:solidFill>
            <a:schemeClr val="bg1">
              <a:lumMod val="95000"/>
            </a:schemeClr>
          </a:solidFill>
          <a:ln w="12700" cap="flat" cmpd="sng" algn="ctr">
            <a:noFill/>
            <a:prstDash val="solid"/>
            <a:round/>
            <a:headEnd type="none" w="med" len="med"/>
            <a:tailEnd type="none" w="med" len="med"/>
          </a:ln>
          <a:effectLst/>
          <a:extLst>
            <a:ext uri="{AF507438-7753-43e0-B8FC-AC1667EBCBE1}"/>
          </a:extLst>
        </p:spPr>
        <p:txBody>
          <a:bodyPr tIns="108000" rIns="90000" bIns="72000" anchor="ctr"/>
          <a:lstStyle/>
          <a:p>
            <a:pPr algn="ctr" defTabSz="792163">
              <a:defRPr/>
            </a:pPr>
            <a:r>
              <a:rPr lang="en-US" sz="1100" dirty="0">
                <a:ea typeface="ＭＳ Ｐゴシック" panose="020B0600070205080204" pitchFamily="34" charset="-128"/>
              </a:rPr>
              <a:t>Please </a:t>
            </a:r>
            <a:r>
              <a:rPr lang="en-US" sz="1100" b="1" dirty="0">
                <a:ea typeface="ＭＳ Ｐゴシック" panose="020B0600070205080204" pitchFamily="34" charset="-128"/>
              </a:rPr>
              <a:t>never “like” or interact with blacklisted channels </a:t>
            </a:r>
            <a:r>
              <a:rPr lang="en-US" sz="1100" dirty="0">
                <a:ea typeface="ＭＳ Ｐゴシック" panose="020B0600070205080204" pitchFamily="34" charset="-128"/>
              </a:rPr>
              <a:t>or</a:t>
            </a:r>
            <a:r>
              <a:rPr lang="en-US" sz="1100" b="1" dirty="0">
                <a:ea typeface="ＭＳ Ｐゴシック" panose="020B0600070205080204" pitchFamily="34" charset="-128"/>
              </a:rPr>
              <a:t> </a:t>
            </a:r>
            <a:r>
              <a:rPr lang="en-US" sz="1100" dirty="0">
                <a:ea typeface="ＭＳ Ｐゴシック" panose="020B0600070205080204" pitchFamily="34" charset="-128"/>
              </a:rPr>
              <a:t>channels and content referring to </a:t>
            </a:r>
            <a:r>
              <a:rPr lang="en-US" sz="1100" b="1" dirty="0">
                <a:ea typeface="ＭＳ Ｐゴシック" panose="020B0600070205080204" pitchFamily="34" charset="-128"/>
              </a:rPr>
              <a:t>rumors</a:t>
            </a:r>
            <a:r>
              <a:rPr lang="en-US" sz="1100" dirty="0">
                <a:ea typeface="ＭＳ Ｐゴシック" panose="020B0600070205080204" pitchFamily="34" charset="-128"/>
              </a:rPr>
              <a:t> about Leica Camera, its products and/or Leica Camera’s management. </a:t>
            </a:r>
            <a:endParaRPr lang="de-DE" sz="1100" dirty="0">
              <a:ea typeface="ＭＳ Ｐゴシック" panose="020B0600070205080204" pitchFamily="34" charset="-128"/>
            </a:endParaRPr>
          </a:p>
        </p:txBody>
      </p:sp>
      <p:sp>
        <p:nvSpPr>
          <p:cNvPr id="12" name="Ellipse 11"/>
          <p:cNvSpPr/>
          <p:nvPr/>
        </p:nvSpPr>
        <p:spPr bwMode="auto">
          <a:xfrm>
            <a:off x="3132138" y="1419225"/>
            <a:ext cx="277812" cy="271463"/>
          </a:xfrm>
          <a:prstGeom prst="ellipse">
            <a:avLst/>
          </a:prstGeom>
          <a:solidFill>
            <a:schemeClr val="bg1"/>
          </a:solidFill>
          <a:ln w="12700"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algn="ctr" defTabSz="792163">
              <a:defRPr/>
            </a:pPr>
            <a:r>
              <a:rPr lang="en-GB" sz="1050" b="1" dirty="0">
                <a:solidFill>
                  <a:schemeClr val="tx1">
                    <a:lumMod val="50000"/>
                    <a:lumOff val="50000"/>
                  </a:schemeClr>
                </a:solidFill>
                <a:latin typeface="+mn-lt"/>
                <a:ea typeface="ＭＳ Ｐゴシック" panose="020B0600070205080204" pitchFamily="34" charset="-128"/>
              </a:rPr>
              <a:t>11. </a:t>
            </a:r>
          </a:p>
        </p:txBody>
      </p:sp>
      <p:sp>
        <p:nvSpPr>
          <p:cNvPr id="13" name="Rechteck 12"/>
          <p:cNvSpPr/>
          <p:nvPr/>
        </p:nvSpPr>
        <p:spPr bwMode="auto">
          <a:xfrm>
            <a:off x="5975350" y="1500188"/>
            <a:ext cx="2552700" cy="2376487"/>
          </a:xfrm>
          <a:prstGeom prst="rect">
            <a:avLst/>
          </a:prstGeom>
          <a:solidFill>
            <a:schemeClr val="bg1">
              <a:lumMod val="95000"/>
            </a:schemeClr>
          </a:solidFill>
          <a:ln w="12700" cap="flat" cmpd="sng" algn="ctr">
            <a:noFill/>
            <a:prstDash val="solid"/>
            <a:round/>
            <a:headEnd type="none" w="med" len="med"/>
            <a:tailEnd type="none" w="med" len="med"/>
          </a:ln>
          <a:effectLst/>
          <a:extLst>
            <a:ext uri="{AF507438-7753-43e0-B8FC-AC1667EBCBE1}"/>
          </a:extLst>
        </p:spPr>
        <p:txBody>
          <a:bodyPr tIns="108000" rIns="90000" bIns="72000" anchor="ctr"/>
          <a:lstStyle/>
          <a:p>
            <a:pPr algn="ctr" defTabSz="792163">
              <a:defRPr/>
            </a:pPr>
            <a:r>
              <a:rPr lang="en-GB" sz="1100" dirty="0">
                <a:ea typeface="ＭＳ Ｐゴシック" panose="020B0600070205080204" pitchFamily="34" charset="-128"/>
              </a:rPr>
              <a:t>Mainstream media </a:t>
            </a:r>
            <a:r>
              <a:rPr lang="en-GB" sz="1100" b="1" dirty="0">
                <a:ea typeface="ＭＳ Ｐゴシック" panose="020B0600070205080204" pitchFamily="34" charset="-128"/>
              </a:rPr>
              <a:t>inquiries</a:t>
            </a:r>
            <a:r>
              <a:rPr lang="en-GB" sz="1100" dirty="0">
                <a:ea typeface="ＭＳ Ｐゴシック" panose="020B0600070205080204" pitchFamily="34" charset="-128"/>
              </a:rPr>
              <a:t> must de referred to </a:t>
            </a:r>
            <a:r>
              <a:rPr lang="en-GB" sz="1100" b="1" dirty="0">
                <a:ea typeface="ＭＳ Ｐゴシック" panose="020B0600070205080204" pitchFamily="34" charset="-128"/>
              </a:rPr>
              <a:t>your local PR team or to the HQ Corporate Communications team</a:t>
            </a:r>
            <a:r>
              <a:rPr lang="en-GB" sz="1100" dirty="0">
                <a:ea typeface="ＭＳ Ｐゴシック" panose="020B0600070205080204" pitchFamily="34" charset="-128"/>
              </a:rPr>
              <a:t> if the question is related to an HQ topic (results, strategy, top management, shareholders).</a:t>
            </a:r>
            <a:endParaRPr lang="de-DE" sz="1100" dirty="0">
              <a:ea typeface="ＭＳ Ｐゴシック" panose="020B0600070205080204" pitchFamily="34" charset="-128"/>
            </a:endParaRPr>
          </a:p>
        </p:txBody>
      </p:sp>
      <p:sp>
        <p:nvSpPr>
          <p:cNvPr id="14" name="Ellipse 13"/>
          <p:cNvSpPr/>
          <p:nvPr/>
        </p:nvSpPr>
        <p:spPr bwMode="auto">
          <a:xfrm>
            <a:off x="5908675" y="1427163"/>
            <a:ext cx="277813" cy="269875"/>
          </a:xfrm>
          <a:prstGeom prst="ellipse">
            <a:avLst/>
          </a:prstGeom>
          <a:solidFill>
            <a:schemeClr val="bg1"/>
          </a:solidFill>
          <a:ln w="12700"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algn="ctr" defTabSz="792163">
              <a:defRPr/>
            </a:pPr>
            <a:r>
              <a:rPr lang="en-GB" sz="1050" b="1" dirty="0">
                <a:solidFill>
                  <a:schemeClr val="tx1">
                    <a:lumMod val="50000"/>
                    <a:lumOff val="50000"/>
                  </a:schemeClr>
                </a:solidFill>
                <a:latin typeface="+mn-lt"/>
                <a:ea typeface="ＭＳ Ｐゴシック" panose="020B0600070205080204" pitchFamily="34" charset="-128"/>
              </a:rPr>
              <a:t>12.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el 1"/>
          <p:cNvSpPr>
            <a:spLocks noGrp="1"/>
          </p:cNvSpPr>
          <p:nvPr>
            <p:ph type="title"/>
          </p:nvPr>
        </p:nvSpPr>
        <p:spPr>
          <a:xfrm>
            <a:off x="1042988" y="339725"/>
            <a:ext cx="7531100" cy="579438"/>
          </a:xfrm>
        </p:spPr>
        <p:txBody>
          <a:bodyPr/>
          <a:lstStyle/>
          <a:p>
            <a:r>
              <a:rPr lang="de-DE" altLang="de-DE"/>
              <a:t>Appendix</a:t>
            </a:r>
          </a:p>
        </p:txBody>
      </p:sp>
      <p:sp>
        <p:nvSpPr>
          <p:cNvPr id="105475"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D1B4441B-3FF5-4EF7-8560-9BAA86F261B8}" type="slidenum">
              <a:rPr lang="de-DE" altLang="de-DE" sz="800" smtClean="0"/>
              <a:pPr>
                <a:lnSpc>
                  <a:spcPct val="100000"/>
                </a:lnSpc>
                <a:spcBef>
                  <a:spcPct val="0"/>
                </a:spcBef>
                <a:spcAft>
                  <a:spcPct val="0"/>
                </a:spcAft>
                <a:buSzTx/>
                <a:buFontTx/>
                <a:buNone/>
              </a:pPr>
              <a:t>54</a:t>
            </a:fld>
            <a:r>
              <a:rPr lang="de-DE" altLang="de-DE" sz="800"/>
              <a:t> </a:t>
            </a:r>
          </a:p>
        </p:txBody>
      </p:sp>
      <p:sp>
        <p:nvSpPr>
          <p:cNvPr id="4" name="Rechteck 3"/>
          <p:cNvSpPr/>
          <p:nvPr/>
        </p:nvSpPr>
        <p:spPr bwMode="auto">
          <a:xfrm>
            <a:off x="5875338" y="1135063"/>
            <a:ext cx="1328737" cy="1444625"/>
          </a:xfrm>
          <a:prstGeom prst="rect">
            <a:avLst/>
          </a:prstGeom>
          <a:solidFill>
            <a:schemeClr val="tx1">
              <a:lumMod val="50000"/>
              <a:lumOff val="50000"/>
            </a:schemeClr>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108000" rIns="90000" bIns="72000" anchor="ctr"/>
          <a:lstStyle/>
          <a:p>
            <a:pPr algn="ctr">
              <a:defRPr/>
            </a:pPr>
            <a:r>
              <a:rPr lang="en-US" dirty="0">
                <a:solidFill>
                  <a:schemeClr val="bg1"/>
                </a:solidFill>
                <a:ea typeface="ＭＳ Ｐゴシック" panose="020B0600070205080204" pitchFamily="34" charset="-128"/>
              </a:rPr>
              <a:t>Responsibility</a:t>
            </a:r>
          </a:p>
        </p:txBody>
      </p:sp>
      <p:sp>
        <p:nvSpPr>
          <p:cNvPr id="6" name="Rechteck 5"/>
          <p:cNvSpPr/>
          <p:nvPr/>
        </p:nvSpPr>
        <p:spPr bwMode="auto">
          <a:xfrm>
            <a:off x="2601913" y="1141413"/>
            <a:ext cx="1327150" cy="1444625"/>
          </a:xfrm>
          <a:prstGeom prst="rect">
            <a:avLst/>
          </a:prstGeom>
          <a:solidFill>
            <a:schemeClr val="tx1">
              <a:lumMod val="50000"/>
              <a:lumOff val="50000"/>
            </a:schemeClr>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108000" rIns="90000" bIns="72000" anchor="ctr"/>
          <a:lstStyle/>
          <a:p>
            <a:pPr algn="ctr">
              <a:defRPr/>
            </a:pPr>
            <a:r>
              <a:rPr lang="de-DE" dirty="0">
                <a:solidFill>
                  <a:schemeClr val="bg1"/>
                </a:solidFill>
                <a:ea typeface="ＭＳ Ｐゴシック" panose="020B0600070205080204" pitchFamily="34" charset="-128"/>
              </a:rPr>
              <a:t>Image Guidelines</a:t>
            </a:r>
            <a:endParaRPr lang="en-US" dirty="0">
              <a:solidFill>
                <a:schemeClr val="bg1"/>
              </a:solidFill>
              <a:ea typeface="ＭＳ Ｐゴシック" panose="020B0600070205080204" pitchFamily="34" charset="-128"/>
            </a:endParaRPr>
          </a:p>
        </p:txBody>
      </p:sp>
      <p:sp>
        <p:nvSpPr>
          <p:cNvPr id="7" name="Rechteck 6"/>
          <p:cNvSpPr/>
          <p:nvPr/>
        </p:nvSpPr>
        <p:spPr bwMode="auto">
          <a:xfrm>
            <a:off x="4257675" y="1141413"/>
            <a:ext cx="1328738" cy="1444625"/>
          </a:xfrm>
          <a:prstGeom prst="rect">
            <a:avLst/>
          </a:prstGeom>
          <a:solidFill>
            <a:schemeClr val="tx1">
              <a:lumMod val="50000"/>
              <a:lumOff val="50000"/>
            </a:schemeClr>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108000" rIns="90000" bIns="72000" anchor="ctr"/>
          <a:lstStyle/>
          <a:p>
            <a:pPr algn="ctr">
              <a:defRPr/>
            </a:pPr>
            <a:r>
              <a:rPr lang="en-US" dirty="0">
                <a:solidFill>
                  <a:schemeClr val="bg1"/>
                </a:solidFill>
                <a:ea typeface="ＭＳ Ｐゴシック" panose="020B0600070205080204" pitchFamily="34" charset="-128"/>
              </a:rPr>
              <a:t>FAQs</a:t>
            </a:r>
          </a:p>
        </p:txBody>
      </p:sp>
      <p:sp>
        <p:nvSpPr>
          <p:cNvPr id="8" name="Ellipse 7"/>
          <p:cNvSpPr/>
          <p:nvPr/>
        </p:nvSpPr>
        <p:spPr bwMode="auto">
          <a:xfrm>
            <a:off x="2457450" y="987425"/>
            <a:ext cx="379413" cy="360363"/>
          </a:xfrm>
          <a:prstGeom prst="ellipse">
            <a:avLst/>
          </a:prstGeom>
          <a:solidFill>
            <a:schemeClr val="bg1"/>
          </a:solidFill>
          <a:ln w="12700"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algn="ctr" defTabSz="792163">
              <a:defRPr/>
            </a:pPr>
            <a:r>
              <a:rPr lang="de-DE" b="1" dirty="0">
                <a:solidFill>
                  <a:schemeClr val="tx1">
                    <a:lumMod val="50000"/>
                    <a:lumOff val="50000"/>
                  </a:schemeClr>
                </a:solidFill>
                <a:latin typeface="+mn-lt"/>
                <a:ea typeface="ＭＳ Ｐゴシック" panose="020B0600070205080204" pitchFamily="34" charset="-128"/>
              </a:rPr>
              <a:t>2</a:t>
            </a:r>
            <a:r>
              <a:rPr lang="de-DE" b="1" dirty="0">
                <a:solidFill>
                  <a:schemeClr val="tx1">
                    <a:lumMod val="50000"/>
                    <a:lumOff val="50000"/>
                  </a:schemeClr>
                </a:solidFill>
                <a:latin typeface="+mn-lt"/>
                <a:ea typeface="ＭＳ Ｐゴシック" charset="0"/>
              </a:rPr>
              <a:t>. </a:t>
            </a:r>
            <a:endParaRPr lang="en-US" b="1" dirty="0">
              <a:solidFill>
                <a:schemeClr val="tx1">
                  <a:lumMod val="50000"/>
                  <a:lumOff val="50000"/>
                </a:schemeClr>
              </a:solidFill>
              <a:latin typeface="+mn-lt"/>
              <a:ea typeface="ＭＳ Ｐゴシック" charset="0"/>
            </a:endParaRPr>
          </a:p>
        </p:txBody>
      </p:sp>
      <p:sp>
        <p:nvSpPr>
          <p:cNvPr id="9" name="Ellipse 8"/>
          <p:cNvSpPr/>
          <p:nvPr/>
        </p:nvSpPr>
        <p:spPr bwMode="auto">
          <a:xfrm>
            <a:off x="5867400" y="993775"/>
            <a:ext cx="379413" cy="354013"/>
          </a:xfrm>
          <a:prstGeom prst="ellipse">
            <a:avLst/>
          </a:prstGeom>
          <a:solidFill>
            <a:schemeClr val="bg1"/>
          </a:solidFill>
          <a:ln w="12700"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algn="ctr" defTabSz="792163">
              <a:defRPr/>
            </a:pPr>
            <a:r>
              <a:rPr lang="de-DE" b="1" dirty="0">
                <a:solidFill>
                  <a:schemeClr val="tx1">
                    <a:lumMod val="50000"/>
                    <a:lumOff val="50000"/>
                  </a:schemeClr>
                </a:solidFill>
                <a:latin typeface="+mn-lt"/>
                <a:ea typeface="ＭＳ Ｐゴシック" panose="020B0600070205080204" pitchFamily="34" charset="-128"/>
              </a:rPr>
              <a:t>4</a:t>
            </a:r>
            <a:r>
              <a:rPr lang="de-DE" b="1" dirty="0">
                <a:solidFill>
                  <a:schemeClr val="tx1">
                    <a:lumMod val="50000"/>
                    <a:lumOff val="50000"/>
                  </a:schemeClr>
                </a:solidFill>
                <a:latin typeface="+mn-lt"/>
                <a:ea typeface="ＭＳ Ｐゴシック" charset="0"/>
              </a:rPr>
              <a:t>. </a:t>
            </a:r>
            <a:endParaRPr lang="en-US" b="1" dirty="0">
              <a:solidFill>
                <a:schemeClr val="tx1">
                  <a:lumMod val="50000"/>
                  <a:lumOff val="50000"/>
                </a:schemeClr>
              </a:solidFill>
              <a:latin typeface="+mn-lt"/>
              <a:ea typeface="ＭＳ Ｐゴシック" charset="0"/>
            </a:endParaRPr>
          </a:p>
        </p:txBody>
      </p:sp>
      <p:sp>
        <p:nvSpPr>
          <p:cNvPr id="13" name="Rechteck 12"/>
          <p:cNvSpPr/>
          <p:nvPr/>
        </p:nvSpPr>
        <p:spPr bwMode="auto">
          <a:xfrm>
            <a:off x="944563" y="1147763"/>
            <a:ext cx="1327150" cy="1444625"/>
          </a:xfrm>
          <a:prstGeom prst="rect">
            <a:avLst/>
          </a:prstGeom>
          <a:solidFill>
            <a:schemeClr val="tx1">
              <a:lumMod val="50000"/>
              <a:lumOff val="50000"/>
            </a:schemeClr>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108000" rIns="90000" bIns="72000" anchor="ctr"/>
          <a:lstStyle/>
          <a:p>
            <a:pPr algn="ctr">
              <a:defRPr/>
            </a:pPr>
            <a:r>
              <a:rPr lang="en-US" dirty="0">
                <a:solidFill>
                  <a:schemeClr val="bg1"/>
                </a:solidFill>
                <a:ea typeface="ＭＳ Ｐゴシック" panose="020B0600070205080204" pitchFamily="34" charset="-128"/>
              </a:rPr>
              <a:t>Content Communication Process</a:t>
            </a:r>
          </a:p>
        </p:txBody>
      </p:sp>
      <p:sp>
        <p:nvSpPr>
          <p:cNvPr id="14" name="Ellipse 13"/>
          <p:cNvSpPr/>
          <p:nvPr/>
        </p:nvSpPr>
        <p:spPr bwMode="auto">
          <a:xfrm>
            <a:off x="800100" y="993775"/>
            <a:ext cx="379413" cy="360363"/>
          </a:xfrm>
          <a:prstGeom prst="ellipse">
            <a:avLst/>
          </a:prstGeom>
          <a:solidFill>
            <a:schemeClr val="bg1"/>
          </a:solidFill>
          <a:ln w="12700"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algn="ctr" defTabSz="792163">
              <a:defRPr/>
            </a:pPr>
            <a:r>
              <a:rPr lang="de-DE" b="1" dirty="0">
                <a:solidFill>
                  <a:schemeClr val="tx1">
                    <a:lumMod val="50000"/>
                    <a:lumOff val="50000"/>
                  </a:schemeClr>
                </a:solidFill>
                <a:latin typeface="+mn-lt"/>
                <a:ea typeface="ＭＳ Ｐゴシック" charset="0"/>
              </a:rPr>
              <a:t>1. </a:t>
            </a:r>
            <a:endParaRPr lang="en-US" b="1" dirty="0">
              <a:solidFill>
                <a:schemeClr val="tx1">
                  <a:lumMod val="50000"/>
                  <a:lumOff val="50000"/>
                </a:schemeClr>
              </a:solidFill>
              <a:latin typeface="+mn-lt"/>
              <a:ea typeface="ＭＳ Ｐゴシック" charset="0"/>
            </a:endParaRPr>
          </a:p>
        </p:txBody>
      </p:sp>
      <p:sp>
        <p:nvSpPr>
          <p:cNvPr id="16" name="Ellipse 15"/>
          <p:cNvSpPr/>
          <p:nvPr/>
        </p:nvSpPr>
        <p:spPr bwMode="auto">
          <a:xfrm>
            <a:off x="4171950" y="993775"/>
            <a:ext cx="379413" cy="354013"/>
          </a:xfrm>
          <a:prstGeom prst="ellipse">
            <a:avLst/>
          </a:prstGeom>
          <a:solidFill>
            <a:schemeClr val="bg1"/>
          </a:solidFill>
          <a:ln w="12700"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algn="ctr" defTabSz="792163">
              <a:defRPr/>
            </a:pPr>
            <a:r>
              <a:rPr lang="de-DE" b="1" dirty="0">
                <a:solidFill>
                  <a:schemeClr val="tx1">
                    <a:lumMod val="50000"/>
                    <a:lumOff val="50000"/>
                  </a:schemeClr>
                </a:solidFill>
                <a:latin typeface="+mn-lt"/>
                <a:ea typeface="ＭＳ Ｐゴシック" charset="0"/>
              </a:rPr>
              <a:t>3. </a:t>
            </a:r>
            <a:endParaRPr lang="en-US" b="1" dirty="0">
              <a:solidFill>
                <a:schemeClr val="tx1">
                  <a:lumMod val="50000"/>
                  <a:lumOff val="50000"/>
                </a:schemeClr>
              </a:solidFill>
              <a:latin typeface="+mn-lt"/>
              <a:ea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el 1"/>
          <p:cNvSpPr>
            <a:spLocks noGrp="1"/>
          </p:cNvSpPr>
          <p:nvPr>
            <p:ph type="title"/>
          </p:nvPr>
        </p:nvSpPr>
        <p:spPr>
          <a:xfrm>
            <a:off x="684213" y="1933575"/>
            <a:ext cx="7531100" cy="579438"/>
          </a:xfrm>
        </p:spPr>
        <p:txBody>
          <a:bodyPr/>
          <a:lstStyle/>
          <a:p>
            <a:r>
              <a:rPr lang="de-DE" altLang="de-DE"/>
              <a:t>1. Content Communication Process</a:t>
            </a:r>
          </a:p>
        </p:txBody>
      </p:sp>
      <p:sp>
        <p:nvSpPr>
          <p:cNvPr id="5" name="Rechteck 4"/>
          <p:cNvSpPr/>
          <p:nvPr/>
        </p:nvSpPr>
        <p:spPr bwMode="auto">
          <a:xfrm>
            <a:off x="4721225" y="1563688"/>
            <a:ext cx="3451225" cy="2070100"/>
          </a:xfrm>
          <a:prstGeom prst="rect">
            <a:avLst/>
          </a:prstGeom>
          <a:solidFill>
            <a:schemeClr val="bg1"/>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108000" rIns="90000" bIns="72000"/>
          <a:lstStyle/>
          <a:p>
            <a:pPr defTabSz="792163">
              <a:defRPr/>
            </a:pPr>
            <a:endParaRPr lang="de-DE" sz="1300">
              <a:latin typeface="Arial" charset="0"/>
              <a:ea typeface="ＭＳ Ｐゴシック" charset="0"/>
            </a:endParaRPr>
          </a:p>
        </p:txBody>
      </p:sp>
      <p:sp>
        <p:nvSpPr>
          <p:cNvPr id="106500"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72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el 1"/>
          <p:cNvSpPr>
            <a:spLocks noGrp="1"/>
          </p:cNvSpPr>
          <p:nvPr>
            <p:ph type="title"/>
          </p:nvPr>
        </p:nvSpPr>
        <p:spPr>
          <a:xfrm>
            <a:off x="1028700" y="368300"/>
            <a:ext cx="7531100" cy="579438"/>
          </a:xfrm>
        </p:spPr>
        <p:txBody>
          <a:bodyPr/>
          <a:lstStyle/>
          <a:p>
            <a:r>
              <a:rPr lang="de-DE" altLang="de-DE"/>
              <a:t>Content Communication Process | Content Selection </a:t>
            </a:r>
          </a:p>
        </p:txBody>
      </p:sp>
      <p:sp>
        <p:nvSpPr>
          <p:cNvPr id="16" name="Rechteck 15"/>
          <p:cNvSpPr/>
          <p:nvPr/>
        </p:nvSpPr>
        <p:spPr bwMode="auto">
          <a:xfrm>
            <a:off x="468313" y="1870075"/>
            <a:ext cx="2519362" cy="2286000"/>
          </a:xfrm>
          <a:prstGeom prst="rect">
            <a:avLst/>
          </a:prstGeom>
          <a:solidFill>
            <a:schemeClr val="bg1">
              <a:lumMod val="95000"/>
            </a:schemeClr>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108000" rIns="90000" bIns="72000"/>
          <a:lstStyle/>
          <a:p>
            <a:pPr marL="177800" indent="-177800" defTabSz="792163">
              <a:buFont typeface="Arial" pitchFamily="34" charset="0"/>
              <a:buChar char="•"/>
              <a:defRPr/>
            </a:pPr>
            <a:r>
              <a:rPr lang="en-US" sz="1000" dirty="0">
                <a:latin typeface="Arial" charset="0"/>
                <a:ea typeface="ＭＳ Ｐゴシック" charset="0"/>
              </a:rPr>
              <a:t>Big local events that receive global recognition (e.g. Paris Photo)</a:t>
            </a:r>
          </a:p>
          <a:p>
            <a:pPr marL="177800" indent="-177800" defTabSz="792163">
              <a:buFont typeface="Arial" pitchFamily="34" charset="0"/>
              <a:buChar char="•"/>
              <a:defRPr/>
            </a:pPr>
            <a:endParaRPr lang="en-US" sz="1000" dirty="0">
              <a:latin typeface="Arial" charset="0"/>
              <a:ea typeface="ＭＳ Ｐゴシック" charset="0"/>
            </a:endParaRPr>
          </a:p>
          <a:p>
            <a:pPr marL="177800" indent="-177800" defTabSz="792163">
              <a:buFont typeface="Arial" pitchFamily="34" charset="0"/>
              <a:buChar char="•"/>
              <a:defRPr/>
            </a:pPr>
            <a:r>
              <a:rPr lang="en-US" sz="1000" dirty="0">
                <a:latin typeface="Arial" charset="0"/>
                <a:ea typeface="ＭＳ Ｐゴシック" charset="0"/>
              </a:rPr>
              <a:t>Leica Store openings</a:t>
            </a:r>
          </a:p>
          <a:p>
            <a:pPr marL="177800" indent="-177800" defTabSz="792163">
              <a:buFont typeface="Arial" pitchFamily="34" charset="0"/>
              <a:buChar char="•"/>
              <a:defRPr/>
            </a:pPr>
            <a:endParaRPr lang="en-US" sz="1000" dirty="0">
              <a:latin typeface="Arial" charset="0"/>
              <a:ea typeface="ＭＳ Ｐゴシック" charset="0"/>
            </a:endParaRPr>
          </a:p>
          <a:p>
            <a:pPr marL="177800" indent="-177800" defTabSz="792163">
              <a:buFont typeface="Arial" pitchFamily="34" charset="0"/>
              <a:buChar char="•"/>
              <a:defRPr/>
            </a:pPr>
            <a:r>
              <a:rPr lang="en-US" sz="1000" dirty="0">
                <a:latin typeface="Arial" charset="0"/>
                <a:ea typeface="ＭＳ Ｐゴシック" charset="0"/>
              </a:rPr>
              <a:t>A- list celebrity endorsement </a:t>
            </a:r>
          </a:p>
          <a:p>
            <a:pPr marL="177800" indent="-177800" defTabSz="792163">
              <a:buFont typeface="Arial" pitchFamily="34" charset="0"/>
              <a:buChar char="•"/>
              <a:defRPr/>
            </a:pPr>
            <a:endParaRPr lang="en-US" sz="1000" dirty="0">
              <a:latin typeface="Arial" charset="0"/>
              <a:ea typeface="ＭＳ Ｐゴシック" charset="0"/>
            </a:endParaRPr>
          </a:p>
          <a:p>
            <a:pPr marL="177800" indent="-177800" defTabSz="792163">
              <a:buFont typeface="Arial" pitchFamily="34" charset="0"/>
              <a:buChar char="•"/>
              <a:defRPr/>
            </a:pPr>
            <a:r>
              <a:rPr lang="en-US" sz="1000" dirty="0">
                <a:latin typeface="Arial" charset="0"/>
                <a:ea typeface="ＭＳ Ｐゴシック" charset="0"/>
              </a:rPr>
              <a:t>Content that has already generated extremely high reach/engagement</a:t>
            </a:r>
          </a:p>
          <a:p>
            <a:pPr marL="177800" indent="-177800" defTabSz="792163">
              <a:buFont typeface="Arial" pitchFamily="34" charset="0"/>
              <a:buChar char="•"/>
              <a:defRPr/>
            </a:pPr>
            <a:endParaRPr lang="en-US" sz="1000" dirty="0">
              <a:latin typeface="Arial" charset="0"/>
              <a:ea typeface="ＭＳ Ｐゴシック" charset="0"/>
            </a:endParaRPr>
          </a:p>
          <a:p>
            <a:pPr marL="177800" indent="-177800" defTabSz="792163">
              <a:buFont typeface="Arial" pitchFamily="34" charset="0"/>
              <a:buChar char="•"/>
              <a:defRPr/>
            </a:pPr>
            <a:endParaRPr lang="en-US" sz="1000" dirty="0">
              <a:latin typeface="Arial" charset="0"/>
              <a:ea typeface="ＭＳ Ｐゴシック" charset="0"/>
            </a:endParaRPr>
          </a:p>
          <a:p>
            <a:pPr marL="177800" indent="-177800" defTabSz="792163">
              <a:buFont typeface="Arial" pitchFamily="34" charset="0"/>
              <a:buChar char="•"/>
              <a:defRPr/>
            </a:pPr>
            <a:endParaRPr lang="en-US" sz="1000" dirty="0">
              <a:latin typeface="Arial" charset="0"/>
              <a:ea typeface="ＭＳ Ｐゴシック" charset="0"/>
            </a:endParaRPr>
          </a:p>
          <a:p>
            <a:pPr marL="177800" indent="-177800" defTabSz="792163">
              <a:buFont typeface="Arial" pitchFamily="34" charset="0"/>
              <a:buChar char="•"/>
              <a:defRPr/>
            </a:pPr>
            <a:endParaRPr lang="en-US" sz="1000" dirty="0">
              <a:latin typeface="Arial" charset="0"/>
              <a:ea typeface="ＭＳ Ｐゴシック" charset="0"/>
            </a:endParaRPr>
          </a:p>
          <a:p>
            <a:pPr defTabSz="792163">
              <a:buFont typeface="Arial" pitchFamily="34" charset="0"/>
              <a:buChar char="•"/>
              <a:defRPr/>
            </a:pPr>
            <a:endParaRPr lang="en-US" sz="1000" dirty="0">
              <a:latin typeface="Arial" charset="0"/>
              <a:ea typeface="ＭＳ Ｐゴシック" charset="0"/>
            </a:endParaRPr>
          </a:p>
          <a:p>
            <a:pPr defTabSz="792163">
              <a:buFont typeface="Arial" pitchFamily="34" charset="0"/>
              <a:buChar char="•"/>
              <a:defRPr/>
            </a:pPr>
            <a:endParaRPr lang="en-US" sz="1000" dirty="0">
              <a:latin typeface="Arial" charset="0"/>
              <a:ea typeface="ＭＳ Ｐゴシック" charset="0"/>
            </a:endParaRPr>
          </a:p>
          <a:p>
            <a:pPr defTabSz="792163">
              <a:buFont typeface="Arial" pitchFamily="34" charset="0"/>
              <a:buChar char="•"/>
              <a:defRPr/>
            </a:pPr>
            <a:endParaRPr lang="en-US" sz="1000" dirty="0">
              <a:latin typeface="Arial" charset="0"/>
              <a:ea typeface="ＭＳ Ｐゴシック" charset="0"/>
            </a:endParaRPr>
          </a:p>
        </p:txBody>
      </p:sp>
      <p:sp>
        <p:nvSpPr>
          <p:cNvPr id="17" name="Rechteck 16"/>
          <p:cNvSpPr/>
          <p:nvPr/>
        </p:nvSpPr>
        <p:spPr bwMode="auto">
          <a:xfrm>
            <a:off x="3059113" y="1870075"/>
            <a:ext cx="2520950" cy="2286000"/>
          </a:xfrm>
          <a:prstGeom prst="rect">
            <a:avLst/>
          </a:prstGeom>
          <a:solidFill>
            <a:schemeClr val="bg1">
              <a:lumMod val="95000"/>
            </a:schemeClr>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108000" rIns="90000" bIns="72000"/>
          <a:lstStyle/>
          <a:p>
            <a:pPr marL="177800" indent="-177800" defTabSz="792163">
              <a:buFont typeface="Arial" pitchFamily="34" charset="0"/>
              <a:buChar char="•"/>
              <a:defRPr/>
            </a:pPr>
            <a:r>
              <a:rPr lang="en-US" sz="1000" dirty="0">
                <a:latin typeface="Arial" charset="0"/>
                <a:ea typeface="ＭＳ Ｐゴシック" charset="0"/>
              </a:rPr>
              <a:t>Influencer and VIP tie-ins, like page takeovers or cross-promotions</a:t>
            </a:r>
          </a:p>
          <a:p>
            <a:pPr marL="177800" indent="-177800" defTabSz="792163">
              <a:buFont typeface="Arial" pitchFamily="34" charset="0"/>
              <a:buChar char="•"/>
              <a:defRPr/>
            </a:pPr>
            <a:endParaRPr lang="en-US" sz="1000" dirty="0">
              <a:latin typeface="Arial" charset="0"/>
              <a:ea typeface="ＭＳ Ｐゴシック" charset="0"/>
            </a:endParaRPr>
          </a:p>
          <a:p>
            <a:pPr marL="177800" indent="-177800" defTabSz="792163">
              <a:buFont typeface="Arial" pitchFamily="34" charset="0"/>
              <a:buChar char="•"/>
              <a:defRPr/>
            </a:pPr>
            <a:r>
              <a:rPr lang="en-US" sz="1000" dirty="0">
                <a:latin typeface="Arial" charset="0"/>
                <a:ea typeface="ＭＳ Ｐゴシック" charset="0"/>
              </a:rPr>
              <a:t>Product-related tie-ins with influencers</a:t>
            </a:r>
          </a:p>
          <a:p>
            <a:pPr marL="177800" indent="-177800" defTabSz="792163">
              <a:buFont typeface="Arial" pitchFamily="34" charset="0"/>
              <a:buChar char="•"/>
              <a:defRPr/>
            </a:pPr>
            <a:endParaRPr lang="en-US" sz="1000" dirty="0">
              <a:latin typeface="Arial" charset="0"/>
              <a:ea typeface="ＭＳ Ｐゴシック" charset="0"/>
            </a:endParaRPr>
          </a:p>
          <a:p>
            <a:pPr marL="177800" indent="-177800" defTabSz="792163">
              <a:buFont typeface="Arial" pitchFamily="34" charset="0"/>
              <a:buChar char="•"/>
              <a:defRPr/>
            </a:pPr>
            <a:r>
              <a:rPr lang="en-US" sz="1000" dirty="0">
                <a:latin typeface="Arial" charset="0"/>
                <a:ea typeface="ＭＳ Ｐゴシック" charset="0"/>
              </a:rPr>
              <a:t>Exhibition openings</a:t>
            </a:r>
          </a:p>
          <a:p>
            <a:pPr marL="177800" indent="-177800" defTabSz="792163">
              <a:buFont typeface="Arial" pitchFamily="34" charset="0"/>
              <a:buChar char="•"/>
              <a:defRPr/>
            </a:pPr>
            <a:endParaRPr lang="en-US" sz="1000" dirty="0">
              <a:latin typeface="Arial" charset="0"/>
              <a:ea typeface="ＭＳ Ｐゴシック" charset="0"/>
            </a:endParaRPr>
          </a:p>
          <a:p>
            <a:pPr marL="177800" indent="-177800" defTabSz="792163">
              <a:buFont typeface="Arial" pitchFamily="34" charset="0"/>
              <a:buChar char="•"/>
              <a:defRPr/>
            </a:pPr>
            <a:r>
              <a:rPr lang="en-US" sz="1000" dirty="0">
                <a:latin typeface="Arial" charset="0"/>
                <a:ea typeface="ＭＳ Ｐゴシック" charset="0"/>
              </a:rPr>
              <a:t>Local campaigns</a:t>
            </a:r>
          </a:p>
          <a:p>
            <a:pPr marL="177800" indent="-177800" defTabSz="792163">
              <a:buFont typeface="Arial" pitchFamily="34" charset="0"/>
              <a:buChar char="•"/>
              <a:defRPr/>
            </a:pPr>
            <a:endParaRPr lang="en-US" sz="1000" dirty="0">
              <a:latin typeface="Arial" charset="0"/>
              <a:ea typeface="ＭＳ Ｐゴシック" charset="0"/>
            </a:endParaRPr>
          </a:p>
          <a:p>
            <a:pPr marL="177800" indent="-177800" defTabSz="792163">
              <a:buFont typeface="Arial" pitchFamily="34" charset="0"/>
              <a:buChar char="•"/>
              <a:defRPr/>
            </a:pPr>
            <a:r>
              <a:rPr lang="en-US" sz="1000" dirty="0">
                <a:latin typeface="Arial" charset="0"/>
                <a:ea typeface="ＭＳ Ｐゴシック" charset="0"/>
              </a:rPr>
              <a:t>Product-related content and reviews</a:t>
            </a:r>
          </a:p>
          <a:p>
            <a:pPr marL="177800" indent="-177800" defTabSz="792163">
              <a:buFont typeface="Arial" pitchFamily="34" charset="0"/>
              <a:buChar char="•"/>
              <a:defRPr/>
            </a:pPr>
            <a:endParaRPr lang="en-US" sz="1000" dirty="0">
              <a:latin typeface="Arial" charset="0"/>
              <a:ea typeface="ＭＳ Ｐゴシック" charset="0"/>
            </a:endParaRPr>
          </a:p>
          <a:p>
            <a:pPr marL="177800" indent="-177800" defTabSz="792163">
              <a:buFont typeface="Arial" pitchFamily="34" charset="0"/>
              <a:buChar char="•"/>
              <a:defRPr/>
            </a:pPr>
            <a:r>
              <a:rPr lang="en-US" sz="1000" dirty="0">
                <a:latin typeface="Arial" charset="0"/>
                <a:ea typeface="ＭＳ Ｐゴシック" charset="0"/>
              </a:rPr>
              <a:t>Local product Special Editions</a:t>
            </a:r>
          </a:p>
          <a:p>
            <a:pPr marL="177800" indent="-177800" defTabSz="792163">
              <a:buFont typeface="Arial" pitchFamily="34" charset="0"/>
              <a:buChar char="•"/>
              <a:defRPr/>
            </a:pPr>
            <a:endParaRPr lang="en-US" sz="1000" dirty="0">
              <a:latin typeface="Arial" charset="0"/>
              <a:ea typeface="ＭＳ Ｐゴシック" charset="0"/>
            </a:endParaRPr>
          </a:p>
          <a:p>
            <a:pPr marL="177800" indent="-177800" defTabSz="792163">
              <a:buFont typeface="Arial" pitchFamily="34" charset="0"/>
              <a:buChar char="•"/>
              <a:defRPr/>
            </a:pPr>
            <a:endParaRPr lang="en-US" sz="1000" dirty="0">
              <a:latin typeface="Arial" charset="0"/>
              <a:ea typeface="ＭＳ Ｐゴシック" charset="0"/>
            </a:endParaRPr>
          </a:p>
        </p:txBody>
      </p:sp>
      <p:sp>
        <p:nvSpPr>
          <p:cNvPr id="18" name="Rechteck 17"/>
          <p:cNvSpPr/>
          <p:nvPr/>
        </p:nvSpPr>
        <p:spPr bwMode="auto">
          <a:xfrm>
            <a:off x="5651500" y="1870075"/>
            <a:ext cx="2520950" cy="2286000"/>
          </a:xfrm>
          <a:prstGeom prst="rect">
            <a:avLst/>
          </a:prstGeom>
          <a:solidFill>
            <a:schemeClr val="bg1">
              <a:lumMod val="95000"/>
            </a:schemeClr>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108000" rIns="90000" bIns="72000"/>
          <a:lstStyle/>
          <a:p>
            <a:pPr marL="177800" indent="-177800" defTabSz="792163">
              <a:buFont typeface="Arial" pitchFamily="34" charset="0"/>
              <a:buChar char="•"/>
              <a:defRPr/>
            </a:pPr>
            <a:r>
              <a:rPr lang="en-US" sz="1000" dirty="0">
                <a:latin typeface="Arial" charset="0"/>
                <a:ea typeface="ＭＳ Ｐゴシック" charset="0"/>
              </a:rPr>
              <a:t>Spontaneous influencer</a:t>
            </a:r>
            <a:r>
              <a:rPr lang="en-US" sz="1000" dirty="0">
                <a:solidFill>
                  <a:srgbClr val="FF0000"/>
                </a:solidFill>
                <a:latin typeface="Arial" charset="0"/>
                <a:ea typeface="ＭＳ Ｐゴシック" charset="0"/>
              </a:rPr>
              <a:t> </a:t>
            </a:r>
            <a:r>
              <a:rPr lang="en-US" sz="1000" dirty="0">
                <a:latin typeface="Arial" charset="0"/>
                <a:ea typeface="ＭＳ Ｐゴシック" charset="0"/>
              </a:rPr>
              <a:t>event (store visits etc.)</a:t>
            </a:r>
          </a:p>
          <a:p>
            <a:pPr marL="177800" indent="-177800" defTabSz="792163">
              <a:buFont typeface="Arial" pitchFamily="34" charset="0"/>
              <a:buChar char="•"/>
              <a:defRPr/>
            </a:pPr>
            <a:endParaRPr lang="en-US" sz="1000" dirty="0">
              <a:latin typeface="Arial" charset="0"/>
              <a:ea typeface="ＭＳ Ｐゴシック" charset="0"/>
            </a:endParaRPr>
          </a:p>
          <a:p>
            <a:pPr marL="177800" indent="-177800" defTabSz="792163">
              <a:buFont typeface="Arial" pitchFamily="34" charset="0"/>
              <a:buChar char="•"/>
              <a:defRPr/>
            </a:pPr>
            <a:r>
              <a:rPr lang="en-US" sz="1000" dirty="0">
                <a:latin typeface="Arial" charset="0"/>
                <a:ea typeface="ＭＳ Ｐゴシック" charset="0"/>
              </a:rPr>
              <a:t>Local product-related photographer content</a:t>
            </a:r>
          </a:p>
          <a:p>
            <a:pPr marL="177800" indent="-177800" defTabSz="792163">
              <a:buFont typeface="Arial" pitchFamily="34" charset="0"/>
              <a:buChar char="•"/>
              <a:defRPr/>
            </a:pPr>
            <a:endParaRPr lang="en-US" sz="1000" dirty="0">
              <a:latin typeface="Arial" charset="0"/>
              <a:ea typeface="ＭＳ Ｐゴシック" charset="0"/>
            </a:endParaRPr>
          </a:p>
          <a:p>
            <a:pPr marL="177800" indent="-177800" defTabSz="792163">
              <a:buFont typeface="Arial" pitchFamily="34" charset="0"/>
              <a:buChar char="•"/>
              <a:defRPr/>
            </a:pPr>
            <a:r>
              <a:rPr lang="en-US" sz="1000" dirty="0">
                <a:latin typeface="Arial" charset="0"/>
                <a:ea typeface="ＭＳ Ｐゴシック" charset="0"/>
              </a:rPr>
              <a:t>Small local events</a:t>
            </a:r>
          </a:p>
          <a:p>
            <a:pPr marL="177800" indent="-177800" defTabSz="792163">
              <a:buFont typeface="Arial" pitchFamily="34" charset="0"/>
              <a:buChar char="•"/>
              <a:defRPr/>
            </a:pPr>
            <a:endParaRPr lang="en-US" sz="1000" dirty="0">
              <a:latin typeface="Arial" charset="0"/>
              <a:ea typeface="ＭＳ Ｐゴシック" charset="0"/>
            </a:endParaRPr>
          </a:p>
          <a:p>
            <a:pPr marL="177800" indent="-177800" defTabSz="792163">
              <a:buFont typeface="Arial" pitchFamily="34" charset="0"/>
              <a:buChar char="•"/>
              <a:defRPr/>
            </a:pPr>
            <a:r>
              <a:rPr lang="en-US" sz="1000" dirty="0">
                <a:latin typeface="Arial" charset="0"/>
                <a:ea typeface="ＭＳ Ｐゴシック" charset="0"/>
              </a:rPr>
              <a:t>Local holiday actions (Chinese New Year, Thanksgiving, etc.)</a:t>
            </a:r>
          </a:p>
          <a:p>
            <a:pPr marL="177800" indent="-177800" defTabSz="792163">
              <a:buFont typeface="Arial" pitchFamily="34" charset="0"/>
              <a:buChar char="•"/>
              <a:defRPr/>
            </a:pPr>
            <a:endParaRPr lang="en-US" sz="1000" dirty="0">
              <a:latin typeface="Arial" charset="0"/>
              <a:ea typeface="ＭＳ Ｐゴシック" charset="0"/>
            </a:endParaRPr>
          </a:p>
          <a:p>
            <a:pPr marL="177800" indent="-177800" defTabSz="792163">
              <a:buFont typeface="Arial" pitchFamily="34" charset="0"/>
              <a:buChar char="•"/>
              <a:defRPr/>
            </a:pPr>
            <a:endParaRPr lang="en-US" sz="1000" dirty="0">
              <a:latin typeface="Arial" charset="0"/>
              <a:ea typeface="ＭＳ Ｐゴシック" charset="0"/>
            </a:endParaRPr>
          </a:p>
          <a:p>
            <a:pPr marL="177800" indent="-177800" defTabSz="792163">
              <a:buFont typeface="Arial" pitchFamily="34" charset="0"/>
              <a:buChar char="•"/>
              <a:defRPr/>
            </a:pPr>
            <a:endParaRPr lang="en-US" sz="1000" dirty="0">
              <a:latin typeface="Arial" charset="0"/>
              <a:ea typeface="ＭＳ Ｐゴシック" charset="0"/>
            </a:endParaRPr>
          </a:p>
          <a:p>
            <a:pPr marL="177800" indent="-177800" defTabSz="792163">
              <a:buFont typeface="Arial" pitchFamily="34" charset="0"/>
              <a:buChar char="•"/>
              <a:defRPr/>
            </a:pPr>
            <a:endParaRPr lang="en-US" sz="1000" dirty="0">
              <a:latin typeface="Arial" charset="0"/>
              <a:ea typeface="ＭＳ Ｐゴシック" charset="0"/>
            </a:endParaRPr>
          </a:p>
          <a:p>
            <a:pPr marL="177800" indent="-177800" defTabSz="792163">
              <a:buFont typeface="Arial" pitchFamily="34" charset="0"/>
              <a:buChar char="•"/>
              <a:defRPr/>
            </a:pPr>
            <a:endParaRPr lang="en-US" sz="1000" dirty="0">
              <a:latin typeface="Arial" charset="0"/>
              <a:ea typeface="ＭＳ Ｐゴシック" charset="0"/>
            </a:endParaRPr>
          </a:p>
        </p:txBody>
      </p:sp>
      <p:sp>
        <p:nvSpPr>
          <p:cNvPr id="19" name="Rechteck 18"/>
          <p:cNvSpPr/>
          <p:nvPr/>
        </p:nvSpPr>
        <p:spPr bwMode="auto">
          <a:xfrm>
            <a:off x="468313" y="1516063"/>
            <a:ext cx="2519362" cy="282575"/>
          </a:xfrm>
          <a:prstGeom prst="rect">
            <a:avLst/>
          </a:prstGeom>
          <a:solidFill>
            <a:schemeClr val="bg2">
              <a:lumMod val="75000"/>
              <a:alpha val="83000"/>
            </a:schemeClr>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108000" rIns="90000" bIns="72000" anchor="ctr"/>
          <a:lstStyle/>
          <a:p>
            <a:pPr defTabSz="792163">
              <a:defRPr/>
            </a:pPr>
            <a:r>
              <a:rPr lang="en-US" dirty="0">
                <a:solidFill>
                  <a:schemeClr val="bg1"/>
                </a:solidFill>
                <a:latin typeface="Arial" charset="0"/>
                <a:ea typeface="ＭＳ Ｐゴシック" charset="0"/>
              </a:rPr>
              <a:t>High Priority</a:t>
            </a:r>
          </a:p>
        </p:txBody>
      </p:sp>
      <p:sp>
        <p:nvSpPr>
          <p:cNvPr id="20" name="Rechteck 19"/>
          <p:cNvSpPr/>
          <p:nvPr/>
        </p:nvSpPr>
        <p:spPr bwMode="auto">
          <a:xfrm>
            <a:off x="3059113" y="1516063"/>
            <a:ext cx="2520950" cy="282575"/>
          </a:xfrm>
          <a:prstGeom prst="rect">
            <a:avLst/>
          </a:prstGeom>
          <a:solidFill>
            <a:srgbClr val="FFC000">
              <a:alpha val="55000"/>
            </a:srgbClr>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108000" rIns="90000" bIns="72000" anchor="ctr"/>
          <a:lstStyle/>
          <a:p>
            <a:pPr defTabSz="792163">
              <a:defRPr/>
            </a:pPr>
            <a:r>
              <a:rPr lang="en-US" dirty="0">
                <a:latin typeface="Arial" charset="0"/>
                <a:ea typeface="ＭＳ Ｐゴシック" charset="0"/>
              </a:rPr>
              <a:t>Medium Priority</a:t>
            </a:r>
          </a:p>
        </p:txBody>
      </p:sp>
      <p:sp>
        <p:nvSpPr>
          <p:cNvPr id="21" name="Rechteck 20"/>
          <p:cNvSpPr/>
          <p:nvPr/>
        </p:nvSpPr>
        <p:spPr bwMode="auto">
          <a:xfrm>
            <a:off x="5651500" y="1516063"/>
            <a:ext cx="2520950" cy="282575"/>
          </a:xfrm>
          <a:prstGeom prst="rect">
            <a:avLst/>
          </a:prstGeom>
          <a:solidFill>
            <a:srgbClr val="92D050">
              <a:alpha val="66000"/>
            </a:srgbClr>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108000" rIns="90000" bIns="72000" anchor="ctr"/>
          <a:lstStyle/>
          <a:p>
            <a:pPr defTabSz="792163">
              <a:defRPr/>
            </a:pPr>
            <a:r>
              <a:rPr lang="en-US" dirty="0">
                <a:latin typeface="Arial" charset="0"/>
                <a:ea typeface="ＭＳ Ｐゴシック" charset="0"/>
              </a:rPr>
              <a:t>Low Priority</a:t>
            </a:r>
          </a:p>
        </p:txBody>
      </p:sp>
      <p:sp>
        <p:nvSpPr>
          <p:cNvPr id="22" name="Gleichschenkliges Dreieck 21"/>
          <p:cNvSpPr/>
          <p:nvPr/>
        </p:nvSpPr>
        <p:spPr bwMode="auto">
          <a:xfrm rot="5400000">
            <a:off x="4068763" y="-2541587"/>
            <a:ext cx="431800" cy="7632700"/>
          </a:xfrm>
          <a:prstGeom prst="triangle">
            <a:avLst/>
          </a:prstGeom>
          <a:solidFill>
            <a:schemeClr val="tx1">
              <a:lumMod val="50000"/>
              <a:lumOff val="50000"/>
            </a:schemeClr>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108000" rIns="90000" bIns="72000"/>
          <a:lstStyle/>
          <a:p>
            <a:pPr defTabSz="792163">
              <a:defRPr/>
            </a:pPr>
            <a:endParaRPr lang="en-US" sz="1300" dirty="0">
              <a:latin typeface="Arial" charset="0"/>
              <a:ea typeface="ＭＳ Ｐゴシック" charset="0"/>
            </a:endParaRPr>
          </a:p>
        </p:txBody>
      </p:sp>
      <p:sp>
        <p:nvSpPr>
          <p:cNvPr id="107530" name="Textfeld 22"/>
          <p:cNvSpPr txBox="1">
            <a:spLocks noChangeArrowheads="1"/>
          </p:cNvSpPr>
          <p:nvPr/>
        </p:nvSpPr>
        <p:spPr bwMode="auto">
          <a:xfrm>
            <a:off x="468313" y="1131888"/>
            <a:ext cx="4679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de-DE">
                <a:solidFill>
                  <a:schemeClr val="bg1"/>
                </a:solidFill>
              </a:rPr>
              <a:t>Likelihood of Social Media placement across global channels</a:t>
            </a:r>
          </a:p>
        </p:txBody>
      </p:sp>
      <p:sp>
        <p:nvSpPr>
          <p:cNvPr id="107531"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74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el 1"/>
          <p:cNvSpPr>
            <a:spLocks noGrp="1"/>
          </p:cNvSpPr>
          <p:nvPr>
            <p:ph type="title"/>
          </p:nvPr>
        </p:nvSpPr>
        <p:spPr>
          <a:xfrm>
            <a:off x="684213" y="1933575"/>
            <a:ext cx="7531100" cy="579438"/>
          </a:xfrm>
        </p:spPr>
        <p:txBody>
          <a:bodyPr/>
          <a:lstStyle/>
          <a:p>
            <a:r>
              <a:rPr lang="de-DE" altLang="de-DE"/>
              <a:t>2. Image Guidelines</a:t>
            </a:r>
          </a:p>
        </p:txBody>
      </p:sp>
      <p:sp>
        <p:nvSpPr>
          <p:cNvPr id="108547"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FA103F91-9B75-49E8-AC78-009E76508EE0}" type="slidenum">
              <a:rPr lang="de-DE" altLang="de-DE" sz="800" smtClean="0"/>
              <a:pPr>
                <a:lnSpc>
                  <a:spcPct val="100000"/>
                </a:lnSpc>
                <a:spcBef>
                  <a:spcPct val="0"/>
                </a:spcBef>
                <a:spcAft>
                  <a:spcPct val="0"/>
                </a:spcAft>
                <a:buSzTx/>
                <a:buFontTx/>
                <a:buNone/>
              </a:pPr>
              <a:t>57</a:t>
            </a:fld>
            <a:r>
              <a:rPr lang="de-DE" altLang="de-DE" sz="800"/>
              <a:t> </a:t>
            </a:r>
          </a:p>
        </p:txBody>
      </p:sp>
      <p:sp>
        <p:nvSpPr>
          <p:cNvPr id="5" name="Rechteck 4"/>
          <p:cNvSpPr/>
          <p:nvPr/>
        </p:nvSpPr>
        <p:spPr bwMode="auto">
          <a:xfrm>
            <a:off x="4721225" y="1563688"/>
            <a:ext cx="3451225" cy="2070100"/>
          </a:xfrm>
          <a:prstGeom prst="rect">
            <a:avLst/>
          </a:prstGeom>
          <a:solidFill>
            <a:schemeClr val="bg1"/>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108000" rIns="90000" bIns="72000"/>
          <a:lstStyle/>
          <a:p>
            <a:pPr defTabSz="792163">
              <a:defRPr/>
            </a:pPr>
            <a:endParaRPr lang="de-DE" sz="1300">
              <a:latin typeface="Arial" charset="0"/>
              <a:ea typeface="ＭＳ Ｐゴシック"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el 1"/>
          <p:cNvSpPr>
            <a:spLocks noGrp="1"/>
          </p:cNvSpPr>
          <p:nvPr>
            <p:ph type="title"/>
          </p:nvPr>
        </p:nvSpPr>
        <p:spPr>
          <a:xfrm>
            <a:off x="1042988" y="339725"/>
            <a:ext cx="7531100" cy="579438"/>
          </a:xfrm>
        </p:spPr>
        <p:txBody>
          <a:bodyPr/>
          <a:lstStyle/>
          <a:p>
            <a:r>
              <a:rPr lang="de-DE" altLang="de-DE">
                <a:latin typeface="CorporateS-Regular"/>
                <a:ea typeface="CorporateS-Regular"/>
                <a:cs typeface="CorporateS-Regular"/>
              </a:rPr>
              <a:t>Image Guidelines | Social Media | Facebook</a:t>
            </a:r>
          </a:p>
        </p:txBody>
      </p:sp>
      <p:sp>
        <p:nvSpPr>
          <p:cNvPr id="109571"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5AD6040A-BDDC-435F-8155-A89172309A33}" type="slidenum">
              <a:rPr lang="de-DE" altLang="de-DE" sz="800" smtClean="0"/>
              <a:pPr>
                <a:lnSpc>
                  <a:spcPct val="100000"/>
                </a:lnSpc>
                <a:spcBef>
                  <a:spcPct val="0"/>
                </a:spcBef>
                <a:spcAft>
                  <a:spcPct val="0"/>
                </a:spcAft>
                <a:buSzTx/>
                <a:buFontTx/>
                <a:buNone/>
              </a:pPr>
              <a:t>58</a:t>
            </a:fld>
            <a:r>
              <a:rPr lang="de-DE" altLang="de-DE" sz="800"/>
              <a:t> </a:t>
            </a:r>
          </a:p>
        </p:txBody>
      </p:sp>
      <p:sp>
        <p:nvSpPr>
          <p:cNvPr id="2" name="Rechteck 1"/>
          <p:cNvSpPr/>
          <p:nvPr/>
        </p:nvSpPr>
        <p:spPr>
          <a:xfrm>
            <a:off x="1727684" y="2211962"/>
            <a:ext cx="5688632" cy="646331"/>
          </a:xfrm>
          <a:prstGeom prst="rect">
            <a:avLst/>
          </a:prstGeom>
        </p:spPr>
        <p:txBody>
          <a:bodyPr wrap="square">
            <a:spAutoFit/>
          </a:bodyPr>
          <a:lstStyle/>
          <a:p>
            <a:pPr algn="ctr"/>
            <a:r>
              <a:rPr lang="de-DE" dirty="0" err="1">
                <a:latin typeface="+mj-lt"/>
              </a:rPr>
              <a:t>For</a:t>
            </a:r>
            <a:r>
              <a:rPr lang="de-DE" dirty="0">
                <a:latin typeface="+mj-lt"/>
              </a:rPr>
              <a:t> </a:t>
            </a:r>
            <a:r>
              <a:rPr lang="de-DE" dirty="0" err="1">
                <a:latin typeface="+mj-lt"/>
              </a:rPr>
              <a:t>the</a:t>
            </a:r>
            <a:r>
              <a:rPr lang="de-DE" dirty="0">
                <a:latin typeface="+mj-lt"/>
              </a:rPr>
              <a:t> </a:t>
            </a:r>
            <a:r>
              <a:rPr lang="de-DE" dirty="0" err="1">
                <a:latin typeface="+mj-lt"/>
              </a:rPr>
              <a:t>latest</a:t>
            </a:r>
            <a:r>
              <a:rPr lang="de-DE" dirty="0">
                <a:latin typeface="+mj-lt"/>
              </a:rPr>
              <a:t> </a:t>
            </a:r>
            <a:r>
              <a:rPr lang="de-DE" dirty="0" err="1">
                <a:latin typeface="+mj-lt"/>
              </a:rPr>
              <a:t>recommended</a:t>
            </a:r>
            <a:r>
              <a:rPr lang="de-DE" dirty="0">
                <a:latin typeface="+mj-lt"/>
              </a:rPr>
              <a:t> </a:t>
            </a:r>
            <a:r>
              <a:rPr lang="de-DE" dirty="0" err="1">
                <a:latin typeface="+mj-lt"/>
              </a:rPr>
              <a:t>image</a:t>
            </a:r>
            <a:r>
              <a:rPr lang="de-DE" dirty="0">
                <a:latin typeface="+mj-lt"/>
              </a:rPr>
              <a:t> </a:t>
            </a:r>
            <a:r>
              <a:rPr lang="de-DE" dirty="0" err="1">
                <a:latin typeface="+mj-lt"/>
              </a:rPr>
              <a:t>sizes</a:t>
            </a:r>
            <a:r>
              <a:rPr lang="de-DE" dirty="0">
                <a:latin typeface="+mj-lt"/>
              </a:rPr>
              <a:t> on </a:t>
            </a:r>
            <a:r>
              <a:rPr lang="de-DE" dirty="0" err="1">
                <a:latin typeface="+mj-lt"/>
              </a:rPr>
              <a:t>various</a:t>
            </a:r>
            <a:r>
              <a:rPr lang="de-DE" dirty="0">
                <a:latin typeface="+mj-lt"/>
              </a:rPr>
              <a:t> </a:t>
            </a:r>
            <a:r>
              <a:rPr lang="de-DE" dirty="0" err="1">
                <a:latin typeface="+mj-lt"/>
              </a:rPr>
              <a:t>social</a:t>
            </a:r>
            <a:r>
              <a:rPr lang="de-DE" dirty="0">
                <a:latin typeface="+mj-lt"/>
              </a:rPr>
              <a:t> </a:t>
            </a:r>
            <a:r>
              <a:rPr lang="de-DE" dirty="0" err="1">
                <a:latin typeface="+mj-lt"/>
              </a:rPr>
              <a:t>channels</a:t>
            </a:r>
            <a:r>
              <a:rPr lang="de-DE" dirty="0">
                <a:latin typeface="+mj-lt"/>
              </a:rPr>
              <a:t> </a:t>
            </a:r>
            <a:r>
              <a:rPr lang="de-DE" dirty="0" err="1">
                <a:latin typeface="+mj-lt"/>
              </a:rPr>
              <a:t>please</a:t>
            </a:r>
            <a:r>
              <a:rPr lang="de-DE" dirty="0">
                <a:latin typeface="+mj-lt"/>
              </a:rPr>
              <a:t> check </a:t>
            </a:r>
            <a:r>
              <a:rPr lang="de-DE" dirty="0" err="1">
                <a:latin typeface="+mj-lt"/>
              </a:rPr>
              <a:t>this</a:t>
            </a:r>
            <a:r>
              <a:rPr lang="de-DE" dirty="0">
                <a:latin typeface="+mj-lt"/>
              </a:rPr>
              <a:t>:</a:t>
            </a:r>
          </a:p>
          <a:p>
            <a:pPr algn="ctr"/>
            <a:endParaRPr lang="de-DE" dirty="0">
              <a:latin typeface="+mj-lt"/>
            </a:endParaRPr>
          </a:p>
          <a:p>
            <a:pPr algn="ctr"/>
            <a:r>
              <a:rPr lang="de-DE" dirty="0">
                <a:latin typeface="+mj-lt"/>
                <a:hlinkClick r:id="rId3"/>
              </a:rPr>
              <a:t>https://makeawebsitehub.com/social-media-image-sizes-cheat-sheet/</a:t>
            </a:r>
            <a:endParaRPr lang="de-DE" dirty="0">
              <a:latin typeface="+mj-lt"/>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el 1"/>
          <p:cNvSpPr>
            <a:spLocks noGrp="1"/>
          </p:cNvSpPr>
          <p:nvPr>
            <p:ph type="title"/>
          </p:nvPr>
        </p:nvSpPr>
        <p:spPr>
          <a:xfrm>
            <a:off x="684213" y="1933575"/>
            <a:ext cx="7531100" cy="579438"/>
          </a:xfrm>
        </p:spPr>
        <p:txBody>
          <a:bodyPr/>
          <a:lstStyle/>
          <a:p>
            <a:r>
              <a:rPr lang="de-DE" altLang="de-DE"/>
              <a:t>3. FAQs</a:t>
            </a:r>
          </a:p>
        </p:txBody>
      </p:sp>
      <p:sp>
        <p:nvSpPr>
          <p:cNvPr id="119811"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5E499AC7-2B7C-42EF-82BC-C24317C67204}" type="slidenum">
              <a:rPr lang="de-DE" altLang="de-DE" sz="800" smtClean="0"/>
              <a:pPr>
                <a:lnSpc>
                  <a:spcPct val="100000"/>
                </a:lnSpc>
                <a:spcBef>
                  <a:spcPct val="0"/>
                </a:spcBef>
                <a:spcAft>
                  <a:spcPct val="0"/>
                </a:spcAft>
                <a:buSzTx/>
                <a:buFontTx/>
                <a:buNone/>
              </a:pPr>
              <a:t>59</a:t>
            </a:fld>
            <a:r>
              <a:rPr lang="de-DE" altLang="de-DE" sz="800"/>
              <a:t> </a:t>
            </a:r>
          </a:p>
        </p:txBody>
      </p:sp>
      <p:sp>
        <p:nvSpPr>
          <p:cNvPr id="5" name="Rechteck 4"/>
          <p:cNvSpPr/>
          <p:nvPr/>
        </p:nvSpPr>
        <p:spPr bwMode="auto">
          <a:xfrm>
            <a:off x="4721225" y="1563688"/>
            <a:ext cx="3451225" cy="2070100"/>
          </a:xfrm>
          <a:prstGeom prst="rect">
            <a:avLst/>
          </a:prstGeom>
          <a:solidFill>
            <a:schemeClr val="bg1"/>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108000" rIns="90000" bIns="72000"/>
          <a:lstStyle/>
          <a:p>
            <a:pPr defTabSz="792163">
              <a:defRPr/>
            </a:pPr>
            <a:endParaRPr lang="de-DE" sz="1300">
              <a:latin typeface="Arial" charset="0"/>
              <a:ea typeface="ＭＳ Ｐゴシック"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p:cNvSpPr>
            <a:spLocks noGrp="1"/>
          </p:cNvSpPr>
          <p:nvPr>
            <p:ph type="title"/>
          </p:nvPr>
        </p:nvSpPr>
        <p:spPr>
          <a:xfrm>
            <a:off x="684213" y="1933575"/>
            <a:ext cx="7531100" cy="579438"/>
          </a:xfrm>
        </p:spPr>
        <p:txBody>
          <a:bodyPr/>
          <a:lstStyle/>
          <a:p>
            <a:r>
              <a:rPr lang="de-DE" altLang="de-DE"/>
              <a:t>2. Social Media Presence</a:t>
            </a:r>
          </a:p>
        </p:txBody>
      </p:sp>
      <p:sp>
        <p:nvSpPr>
          <p:cNvPr id="12291"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934F35A9-C68B-4C1D-976F-9CEB0781B288}" type="slidenum">
              <a:rPr lang="de-DE" altLang="de-DE" sz="800" smtClean="0"/>
              <a:pPr>
                <a:lnSpc>
                  <a:spcPct val="100000"/>
                </a:lnSpc>
                <a:spcBef>
                  <a:spcPct val="0"/>
                </a:spcBef>
                <a:spcAft>
                  <a:spcPct val="0"/>
                </a:spcAft>
                <a:buSzTx/>
                <a:buFontTx/>
                <a:buNone/>
              </a:pPr>
              <a:t>6</a:t>
            </a:fld>
            <a:r>
              <a:rPr lang="de-DE" altLang="de-DE" sz="800"/>
              <a:t> </a:t>
            </a:r>
          </a:p>
        </p:txBody>
      </p:sp>
      <p:sp>
        <p:nvSpPr>
          <p:cNvPr id="5" name="Rechteck 4"/>
          <p:cNvSpPr/>
          <p:nvPr/>
        </p:nvSpPr>
        <p:spPr bwMode="auto">
          <a:xfrm>
            <a:off x="4721225" y="1563688"/>
            <a:ext cx="3451225" cy="2070100"/>
          </a:xfrm>
          <a:prstGeom prst="rect">
            <a:avLst/>
          </a:prstGeom>
          <a:solidFill>
            <a:schemeClr val="bg1"/>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108000" rIns="90000" bIns="72000"/>
          <a:lstStyle/>
          <a:p>
            <a:pPr defTabSz="792163">
              <a:defRPr/>
            </a:pPr>
            <a:endParaRPr lang="de-DE" sz="1300">
              <a:latin typeface="Arial"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el 1"/>
          <p:cNvSpPr>
            <a:spLocks noGrp="1"/>
          </p:cNvSpPr>
          <p:nvPr>
            <p:ph type="title"/>
          </p:nvPr>
        </p:nvSpPr>
        <p:spPr>
          <a:xfrm>
            <a:off x="1042988" y="339725"/>
            <a:ext cx="7531100" cy="579438"/>
          </a:xfrm>
        </p:spPr>
        <p:txBody>
          <a:bodyPr/>
          <a:lstStyle/>
          <a:p>
            <a:r>
              <a:rPr lang="de-DE" altLang="de-DE"/>
              <a:t>Appendix | FAQs</a:t>
            </a:r>
          </a:p>
        </p:txBody>
      </p:sp>
      <p:sp>
        <p:nvSpPr>
          <p:cNvPr id="120835"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6E04FE56-7A08-47BE-B467-4B4213F74BD1}" type="slidenum">
              <a:rPr lang="de-DE" altLang="de-DE" sz="800" smtClean="0"/>
              <a:pPr>
                <a:lnSpc>
                  <a:spcPct val="100000"/>
                </a:lnSpc>
                <a:spcBef>
                  <a:spcPct val="0"/>
                </a:spcBef>
                <a:spcAft>
                  <a:spcPct val="0"/>
                </a:spcAft>
                <a:buSzTx/>
                <a:buFontTx/>
                <a:buNone/>
              </a:pPr>
              <a:t>60</a:t>
            </a:fld>
            <a:r>
              <a:rPr lang="de-DE" altLang="de-DE" sz="800"/>
              <a:t> </a:t>
            </a:r>
          </a:p>
        </p:txBody>
      </p:sp>
      <p:sp>
        <p:nvSpPr>
          <p:cNvPr id="151556" name="Rechteck 1"/>
          <p:cNvSpPr>
            <a:spLocks noChangeArrowheads="1"/>
          </p:cNvSpPr>
          <p:nvPr/>
        </p:nvSpPr>
        <p:spPr bwMode="auto">
          <a:xfrm>
            <a:off x="900113" y="1477963"/>
            <a:ext cx="4572000"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107000"/>
              </a:lnSpc>
              <a:spcAft>
                <a:spcPts val="800"/>
              </a:spcAft>
              <a:defRPr/>
            </a:pPr>
            <a:r>
              <a:rPr lang="en-GB" altLang="de-DE" b="1" dirty="0">
                <a:latin typeface="+mn-lt"/>
                <a:ea typeface="Calibri" panose="020F0502020204030204" pitchFamily="34" charset="0"/>
                <a:cs typeface="Times New Roman" panose="02020603050405020304" pitchFamily="18" charset="0"/>
              </a:rPr>
              <a:t>IN GENERAL:</a:t>
            </a:r>
            <a:endParaRPr lang="de-DE" altLang="de-DE" dirty="0">
              <a:latin typeface="+mn-lt"/>
              <a:ea typeface="Calibri" panose="020F0502020204030204" pitchFamily="34" charset="0"/>
              <a:cs typeface="Times New Roman" panose="02020603050405020304" pitchFamily="18" charset="0"/>
            </a:endParaRPr>
          </a:p>
          <a:p>
            <a:pPr>
              <a:lnSpc>
                <a:spcPct val="107000"/>
              </a:lnSpc>
              <a:spcAft>
                <a:spcPts val="800"/>
              </a:spcAft>
              <a:defRPr/>
            </a:pPr>
            <a:r>
              <a:rPr lang="en-GB" altLang="de-DE" sz="1000" dirty="0">
                <a:latin typeface="+mn-lt"/>
                <a:ea typeface="Calibri" panose="020F0502020204030204" pitchFamily="34" charset="0"/>
                <a:cs typeface="Times New Roman" panose="02020603050405020304" pitchFamily="18" charset="0"/>
              </a:rPr>
              <a:t>If you are not certain about particular questions or requested information, please don’t hesitate to contact </a:t>
            </a:r>
            <a:r>
              <a:rPr lang="de-DE" altLang="de-DE" sz="1000" dirty="0">
                <a:latin typeface="+mn-lt"/>
                <a:ea typeface="Calibri" panose="020F0502020204030204" pitchFamily="34" charset="0"/>
                <a:cs typeface="Times New Roman" panose="02020603050405020304" pitchFamily="18" charset="0"/>
                <a:hlinkClick r:id="rId2"/>
              </a:rPr>
              <a:t>ansgar.wehnge@leica-camera.com</a:t>
            </a:r>
            <a:r>
              <a:rPr lang="de-DE" altLang="de-DE" sz="1000" dirty="0">
                <a:latin typeface="+mn-lt"/>
                <a:ea typeface="Calibri" panose="020F0502020204030204" pitchFamily="34" charset="0"/>
                <a:cs typeface="Times New Roman" panose="02020603050405020304" pitchFamily="18" charset="0"/>
              </a:rPr>
              <a:t> </a:t>
            </a:r>
          </a:p>
          <a:p>
            <a:pPr>
              <a:lnSpc>
                <a:spcPct val="107000"/>
              </a:lnSpc>
              <a:spcAft>
                <a:spcPts val="800"/>
              </a:spcAft>
              <a:defRPr/>
            </a:pPr>
            <a:r>
              <a:rPr lang="en-GB" altLang="de-DE" sz="1000" dirty="0">
                <a:latin typeface="+mn-lt"/>
                <a:ea typeface="Calibri" panose="020F0502020204030204" pitchFamily="34" charset="0"/>
                <a:cs typeface="Times New Roman" panose="02020603050405020304" pitchFamily="18" charset="0"/>
              </a:rPr>
              <a:t>The </a:t>
            </a:r>
            <a:r>
              <a:rPr lang="en-GB" altLang="de-DE" sz="1000" dirty="0">
                <a:solidFill>
                  <a:srgbClr val="000000"/>
                </a:solidFill>
                <a:latin typeface="+mn-lt"/>
                <a:ea typeface="Calibri" panose="020F0502020204030204" pitchFamily="34" charset="0"/>
                <a:cs typeface="Arial" panose="020B0604020202020204" pitchFamily="34" charset="0"/>
                <a:hlinkClick r:id="rId3"/>
              </a:rPr>
              <a:t>four-eye-principle</a:t>
            </a:r>
            <a:r>
              <a:rPr lang="en-GB" altLang="de-DE" sz="1000" dirty="0">
                <a:latin typeface="+mn-lt"/>
                <a:ea typeface="Calibri" panose="020F0502020204030204" pitchFamily="34" charset="0"/>
                <a:cs typeface="Times New Roman" panose="02020603050405020304" pitchFamily="18" charset="0"/>
              </a:rPr>
              <a:t> for any outbound communication is recommended for sensitive topics.</a:t>
            </a:r>
            <a:endParaRPr lang="de-DE" altLang="de-DE" sz="1000" dirty="0">
              <a:latin typeface="+mn-lt"/>
              <a:ea typeface="Calibri" panose="020F0502020204030204" pitchFamily="34" charset="0"/>
              <a:cs typeface="Times New Roman" panose="02020603050405020304" pitchFamily="18"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978" name="Rectangle 12"/>
          <p:cNvSpPr>
            <a:spLocks/>
          </p:cNvSpPr>
          <p:nvPr/>
        </p:nvSpPr>
        <p:spPr bwMode="auto">
          <a:xfrm>
            <a:off x="233363" y="234950"/>
            <a:ext cx="8677275" cy="4679950"/>
          </a:xfrm>
          <a:prstGeom prst="rect">
            <a:avLst/>
          </a:prstGeom>
          <a:solidFill>
            <a:srgbClr val="000000"/>
          </a:solidFill>
          <a:ln>
            <a:noFill/>
          </a:ln>
          <a:extLs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defTabSz="792163">
              <a:defRPr sz="1200">
                <a:solidFill>
                  <a:schemeClr val="tx1"/>
                </a:solidFill>
                <a:latin typeface="Arial" panose="020B0604020202020204" pitchFamily="34" charset="0"/>
                <a:ea typeface="MS PGothic" panose="020B0600070205080204" pitchFamily="34" charset="-128"/>
              </a:defRPr>
            </a:lvl1pPr>
            <a:lvl2pPr marL="742950" indent="-285750" defTabSz="792163">
              <a:defRPr sz="1200">
                <a:solidFill>
                  <a:schemeClr val="tx1"/>
                </a:solidFill>
                <a:latin typeface="Arial" panose="020B0604020202020204" pitchFamily="34" charset="0"/>
                <a:ea typeface="MS PGothic" panose="020B0600070205080204" pitchFamily="34" charset="-128"/>
              </a:defRPr>
            </a:lvl2pPr>
            <a:lvl3pPr marL="1143000" indent="-228600" defTabSz="792163">
              <a:defRPr sz="1200">
                <a:solidFill>
                  <a:schemeClr val="tx1"/>
                </a:solidFill>
                <a:latin typeface="Arial" panose="020B0604020202020204" pitchFamily="34" charset="0"/>
                <a:ea typeface="MS PGothic" panose="020B0600070205080204" pitchFamily="34" charset="-128"/>
              </a:defRPr>
            </a:lvl3pPr>
            <a:lvl4pPr marL="1600200" indent="-228600" defTabSz="792163">
              <a:defRPr sz="1200">
                <a:solidFill>
                  <a:schemeClr val="tx1"/>
                </a:solidFill>
                <a:latin typeface="Arial" panose="020B0604020202020204" pitchFamily="34" charset="0"/>
                <a:ea typeface="MS PGothic" panose="020B0600070205080204" pitchFamily="34" charset="-128"/>
              </a:defRPr>
            </a:lvl4pPr>
            <a:lvl5pPr marL="2057400" indent="-228600" defTabSz="792163">
              <a:defRPr sz="1200">
                <a:solidFill>
                  <a:schemeClr val="tx1"/>
                </a:solidFill>
                <a:latin typeface="Arial" panose="020B0604020202020204" pitchFamily="34" charset="0"/>
                <a:ea typeface="MS PGothic" panose="020B0600070205080204" pitchFamily="34" charset="-128"/>
              </a:defRPr>
            </a:lvl5pPr>
            <a:lvl6pPr marL="2514600" indent="-228600" defTabSz="79216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defTabSz="79216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defTabSz="79216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defTabSz="79216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1" hangingPunct="1"/>
            <a:endParaRPr lang="de-DE" altLang="de-DE" sz="1600"/>
          </a:p>
        </p:txBody>
      </p:sp>
      <p:sp>
        <p:nvSpPr>
          <p:cNvPr id="126979" name="Rectangle 13"/>
          <p:cNvSpPr>
            <a:spLocks noChangeArrowheads="1"/>
          </p:cNvSpPr>
          <p:nvPr/>
        </p:nvSpPr>
        <p:spPr bwMode="auto">
          <a:xfrm>
            <a:off x="0" y="1763713"/>
            <a:ext cx="9145588" cy="1620837"/>
          </a:xfrm>
          <a:prstGeom prst="rect">
            <a:avLst/>
          </a:prstGeom>
          <a:solidFill>
            <a:srgbClr val="292929"/>
          </a:solidFill>
          <a:ln w="9525">
            <a:solidFill>
              <a:srgbClr val="292929">
                <a:alpha val="61960"/>
              </a:srgbClr>
            </a:solidFill>
            <a:miter lim="800000"/>
            <a:headEnd/>
            <a:tailEnd/>
          </a:ln>
        </p:spPr>
        <p:txBody>
          <a:bodyPr wrap="none" anchor="ctr"/>
          <a:lstStyle/>
          <a:p>
            <a:endParaRPr lang="de-DE" altLang="de-DE"/>
          </a:p>
        </p:txBody>
      </p:sp>
      <p:pic>
        <p:nvPicPr>
          <p:cNvPr id="126980" name="Picture 14" descr="Leica_ CMY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575" y="2393950"/>
            <a:ext cx="3603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1" name="Text Box 5"/>
          <p:cNvSpPr txBox="1">
            <a:spLocks noChangeArrowheads="1"/>
          </p:cNvSpPr>
          <p:nvPr/>
        </p:nvSpPr>
        <p:spPr bwMode="auto">
          <a:xfrm>
            <a:off x="1277938" y="2246313"/>
            <a:ext cx="75533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674" tIns="35337" rIns="70674" bIns="35337">
            <a:spAutoFit/>
          </a:bodyPr>
          <a:lstStyle>
            <a:lvl1pPr defTabSz="792163">
              <a:defRPr sz="1200">
                <a:solidFill>
                  <a:schemeClr val="tx1"/>
                </a:solidFill>
                <a:latin typeface="Arial" panose="020B0604020202020204" pitchFamily="34" charset="0"/>
                <a:ea typeface="MS PGothic" panose="020B0600070205080204" pitchFamily="34" charset="-128"/>
              </a:defRPr>
            </a:lvl1pPr>
            <a:lvl2pPr marL="742950" indent="-285750" defTabSz="792163">
              <a:defRPr sz="1200">
                <a:solidFill>
                  <a:schemeClr val="tx1"/>
                </a:solidFill>
                <a:latin typeface="Arial" panose="020B0604020202020204" pitchFamily="34" charset="0"/>
                <a:ea typeface="MS PGothic" panose="020B0600070205080204" pitchFamily="34" charset="-128"/>
              </a:defRPr>
            </a:lvl2pPr>
            <a:lvl3pPr marL="1143000" indent="-228600" defTabSz="792163">
              <a:defRPr sz="1200">
                <a:solidFill>
                  <a:schemeClr val="tx1"/>
                </a:solidFill>
                <a:latin typeface="Arial" panose="020B0604020202020204" pitchFamily="34" charset="0"/>
                <a:ea typeface="MS PGothic" panose="020B0600070205080204" pitchFamily="34" charset="-128"/>
              </a:defRPr>
            </a:lvl3pPr>
            <a:lvl4pPr marL="1600200" indent="-228600" defTabSz="792163">
              <a:defRPr sz="1200">
                <a:solidFill>
                  <a:schemeClr val="tx1"/>
                </a:solidFill>
                <a:latin typeface="Arial" panose="020B0604020202020204" pitchFamily="34" charset="0"/>
                <a:ea typeface="MS PGothic" panose="020B0600070205080204" pitchFamily="34" charset="-128"/>
              </a:defRPr>
            </a:lvl4pPr>
            <a:lvl5pPr marL="2057400" indent="-228600" defTabSz="792163">
              <a:defRPr sz="1200">
                <a:solidFill>
                  <a:schemeClr val="tx1"/>
                </a:solidFill>
                <a:latin typeface="Arial" panose="020B0604020202020204" pitchFamily="34" charset="0"/>
                <a:ea typeface="MS PGothic" panose="020B0600070205080204" pitchFamily="34" charset="-128"/>
              </a:defRPr>
            </a:lvl5pPr>
            <a:lvl6pPr marL="2514600" indent="-228600" defTabSz="79216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defTabSz="79216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defTabSz="79216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defTabSz="792163"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1" hangingPunct="1">
              <a:lnSpc>
                <a:spcPts val="1850"/>
              </a:lnSpc>
              <a:spcBef>
                <a:spcPct val="50000"/>
              </a:spcBef>
            </a:pPr>
            <a:r>
              <a:rPr lang="de-DE" altLang="de-DE" sz="2300" b="1">
                <a:solidFill>
                  <a:schemeClr val="bg1"/>
                </a:solidFill>
                <a:latin typeface="CorpoS" pitchFamily="2" charset="0"/>
              </a:rPr>
              <a:t>Vielen Dank für Ihre Aufmerksamkeit!</a:t>
            </a:r>
          </a:p>
          <a:p>
            <a:pPr eaLnBrk="1" hangingPunct="1">
              <a:lnSpc>
                <a:spcPts val="1088"/>
              </a:lnSpc>
            </a:pPr>
            <a:endParaRPr lang="de-DE" altLang="de-DE" sz="1100">
              <a:solidFill>
                <a:schemeClr val="bg1"/>
              </a:solidFill>
              <a:latin typeface="CorpoS" pitchFamily="2" charset="0"/>
            </a:endParaRPr>
          </a:p>
          <a:p>
            <a:pPr eaLnBrk="1" hangingPunct="1">
              <a:lnSpc>
                <a:spcPts val="1088"/>
              </a:lnSpc>
              <a:spcBef>
                <a:spcPct val="20000"/>
              </a:spcBef>
            </a:pPr>
            <a:r>
              <a:rPr lang="de-DE" altLang="de-DE" sz="1100">
                <a:solidFill>
                  <a:schemeClr val="bg1"/>
                </a:solidFill>
                <a:latin typeface="CorpoS" pitchFamily="2" charset="0"/>
              </a:rPr>
              <a:t>Leica Camera AG / Am Leitz-Park 5 / D-35578 Wetzlar</a:t>
            </a:r>
          </a:p>
          <a:p>
            <a:pPr eaLnBrk="1" hangingPunct="1">
              <a:lnSpc>
                <a:spcPts val="1088"/>
              </a:lnSpc>
              <a:spcBef>
                <a:spcPct val="20000"/>
              </a:spcBef>
            </a:pPr>
            <a:r>
              <a:rPr lang="de-DE" altLang="de-DE" sz="1100">
                <a:solidFill>
                  <a:schemeClr val="bg1"/>
                </a:solidFill>
                <a:latin typeface="CorpoS" pitchFamily="2" charset="0"/>
              </a:rPr>
              <a:t>Name Ansprechpartner / Position / Telefon +49(0)6442-208-xyz / vorname.name@leica-camera.com</a:t>
            </a:r>
            <a:r>
              <a:rPr lang="de-DE" altLang="de-DE" sz="2000">
                <a:solidFill>
                  <a:schemeClr val="bg1"/>
                </a:solidFill>
                <a:latin typeface="CorpoS" pitchFamily="2" charset="0"/>
              </a:rPr>
              <a:t>  </a:t>
            </a:r>
          </a:p>
          <a:p>
            <a:pPr eaLnBrk="1" hangingPunct="1">
              <a:spcBef>
                <a:spcPct val="50000"/>
              </a:spcBef>
            </a:pPr>
            <a:endParaRPr lang="de-DE" altLang="de-DE" sz="2000">
              <a:solidFill>
                <a:schemeClr val="bg1"/>
              </a:solidFill>
              <a:latin typeface="CorpoS" pitchFamily="2"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www.leica-fotopark.com/pix/image/959b81e4-b540-45d4-b3cc-0077531ab878?x=1000&amp;y=6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8825" y="1417638"/>
            <a:ext cx="3573463" cy="237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itel 1"/>
          <p:cNvSpPr>
            <a:spLocks noGrp="1"/>
          </p:cNvSpPr>
          <p:nvPr>
            <p:ph type="title"/>
          </p:nvPr>
        </p:nvSpPr>
        <p:spPr>
          <a:xfrm>
            <a:off x="1042988" y="339725"/>
            <a:ext cx="7531100" cy="579438"/>
          </a:xfrm>
        </p:spPr>
        <p:txBody>
          <a:bodyPr/>
          <a:lstStyle/>
          <a:p>
            <a:r>
              <a:rPr lang="en-GB" altLang="de-DE"/>
              <a:t>Social Media Presence | The Basics</a:t>
            </a:r>
          </a:p>
        </p:txBody>
      </p:sp>
      <p:sp>
        <p:nvSpPr>
          <p:cNvPr id="13316"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en-GB" altLang="de-DE" sz="800"/>
              <a:t>			 </a:t>
            </a:r>
            <a:r>
              <a:rPr lang="de-DE" altLang="de-DE" sz="800"/>
              <a:t> </a:t>
            </a:r>
            <a:r>
              <a:rPr lang="en-GB" altLang="de-DE" sz="800"/>
              <a:t>Leica Social Media Guidelines	                                                      	 Page </a:t>
            </a:r>
            <a:fld id="{749BE0FD-AF04-4BC8-9014-4F44A9C47A0E}" type="slidenum">
              <a:rPr lang="en-GB" altLang="de-DE" sz="800" smtClean="0"/>
              <a:pPr>
                <a:lnSpc>
                  <a:spcPct val="100000"/>
                </a:lnSpc>
                <a:spcBef>
                  <a:spcPct val="0"/>
                </a:spcBef>
                <a:spcAft>
                  <a:spcPct val="0"/>
                </a:spcAft>
                <a:buSzTx/>
                <a:buFontTx/>
                <a:buNone/>
              </a:pPr>
              <a:t>7</a:t>
            </a:fld>
            <a:r>
              <a:rPr lang="en-GB" altLang="de-DE" sz="800"/>
              <a:t> </a:t>
            </a:r>
          </a:p>
        </p:txBody>
      </p:sp>
      <p:sp>
        <p:nvSpPr>
          <p:cNvPr id="4" name="Titel 1"/>
          <p:cNvSpPr txBox="1">
            <a:spLocks/>
          </p:cNvSpPr>
          <p:nvPr/>
        </p:nvSpPr>
        <p:spPr bwMode="auto">
          <a:xfrm>
            <a:off x="684213" y="1920875"/>
            <a:ext cx="3455987" cy="230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marL="171450" indent="-171450">
              <a:lnSpc>
                <a:spcPct val="100000"/>
              </a:lnSpc>
              <a:buFont typeface="Arial" panose="020B0604020202020204" pitchFamily="34" charset="0"/>
              <a:buChar char="•"/>
              <a:defRPr/>
            </a:pPr>
            <a:r>
              <a:rPr lang="en-GB" sz="1000" kern="0" dirty="0">
                <a:latin typeface="+mn-lt"/>
                <a:ea typeface="CorporateS-Light" charset="0"/>
                <a:cs typeface="CorporateS-Light" charset="0"/>
              </a:rPr>
              <a:t>You produce enough content to warrant a social media presence</a:t>
            </a:r>
          </a:p>
          <a:p>
            <a:pPr>
              <a:lnSpc>
                <a:spcPct val="100000"/>
              </a:lnSpc>
              <a:defRPr/>
            </a:pPr>
            <a:endParaRPr lang="en-GB" sz="1000" kern="0" dirty="0">
              <a:latin typeface="+mn-lt"/>
              <a:ea typeface="CorporateS-Light" charset="0"/>
              <a:cs typeface="CorporateS-Light" charset="0"/>
            </a:endParaRPr>
          </a:p>
          <a:p>
            <a:pPr marL="171450" indent="-171450">
              <a:lnSpc>
                <a:spcPct val="100000"/>
              </a:lnSpc>
              <a:buFont typeface="Arial" panose="020B0604020202020204" pitchFamily="34" charset="0"/>
              <a:buChar char="•"/>
              <a:defRPr/>
            </a:pPr>
            <a:r>
              <a:rPr lang="en-US" sz="1000" kern="0" dirty="0">
                <a:latin typeface="+mn-lt"/>
                <a:ea typeface="CorporateS-Light" charset="0"/>
                <a:cs typeface="CorporateS-Light" charset="0"/>
              </a:rPr>
              <a:t>Start your social media presence with a business Facebook account</a:t>
            </a:r>
          </a:p>
          <a:p>
            <a:pPr>
              <a:lnSpc>
                <a:spcPct val="100000"/>
              </a:lnSpc>
              <a:defRPr/>
            </a:pPr>
            <a:endParaRPr lang="en-US" sz="1000" kern="0" dirty="0">
              <a:latin typeface="+mn-lt"/>
              <a:ea typeface="CorporateS-Light" charset="0"/>
              <a:cs typeface="CorporateS-Light" charset="0"/>
            </a:endParaRPr>
          </a:p>
          <a:p>
            <a:pPr marL="171450" indent="-171450">
              <a:lnSpc>
                <a:spcPct val="100000"/>
              </a:lnSpc>
              <a:buFont typeface="Arial" panose="020B0604020202020204" pitchFamily="34" charset="0"/>
              <a:buChar char="•"/>
              <a:defRPr/>
            </a:pPr>
            <a:r>
              <a:rPr lang="en-US" sz="1000" kern="0" dirty="0">
                <a:latin typeface="+mn-lt"/>
                <a:ea typeface="CorporateS-Light" charset="0"/>
                <a:cs typeface="CorporateS-Light" charset="0"/>
              </a:rPr>
              <a:t>Once it‘s successful, start introducing additional channels based on availability and acceptance in your local market</a:t>
            </a:r>
          </a:p>
          <a:p>
            <a:pPr>
              <a:lnSpc>
                <a:spcPct val="100000"/>
              </a:lnSpc>
              <a:defRPr/>
            </a:pPr>
            <a:r>
              <a:rPr lang="en-US" sz="1000" kern="0" dirty="0">
                <a:latin typeface="+mn-lt"/>
                <a:ea typeface="CorporateS-Light" charset="0"/>
                <a:cs typeface="CorporateS-Light" charset="0"/>
              </a:rPr>
              <a:t>      e.g. use Instagram,</a:t>
            </a:r>
            <a:r>
              <a:rPr lang="en-US" sz="1000" kern="0" dirty="0">
                <a:ea typeface="CorporateS-Light" charset="0"/>
                <a:cs typeface="CorporateS-Light" charset="0"/>
              </a:rPr>
              <a:t> Twitter</a:t>
            </a:r>
            <a:r>
              <a:rPr lang="en-US" sz="1000" kern="0" dirty="0">
                <a:latin typeface="+mn-lt"/>
                <a:ea typeface="CorporateS-Light" charset="0"/>
                <a:cs typeface="CorporateS-Light" charset="0"/>
              </a:rPr>
              <a:t> LinkedIn etc. only if there are</a:t>
            </a:r>
          </a:p>
          <a:p>
            <a:pPr>
              <a:lnSpc>
                <a:spcPct val="100000"/>
              </a:lnSpc>
              <a:defRPr/>
            </a:pPr>
            <a:r>
              <a:rPr lang="en-US" sz="1000" kern="0" dirty="0">
                <a:latin typeface="+mn-lt"/>
                <a:ea typeface="CorporateS-Light" charset="0"/>
                <a:cs typeface="CorporateS-Light" charset="0"/>
              </a:rPr>
              <a:t>     sufficient demand and community in your market</a:t>
            </a:r>
          </a:p>
          <a:p>
            <a:pPr>
              <a:lnSpc>
                <a:spcPct val="100000"/>
              </a:lnSpc>
              <a:defRPr/>
            </a:pPr>
            <a:endParaRPr lang="en-GB" sz="1000" kern="0" dirty="0">
              <a:latin typeface="+mn-lt"/>
              <a:ea typeface="CorporateS-Light" charset="0"/>
              <a:cs typeface="CorporateS-Light" charset="0"/>
            </a:endParaRPr>
          </a:p>
          <a:p>
            <a:pPr marL="171450" indent="-171450">
              <a:lnSpc>
                <a:spcPct val="100000"/>
              </a:lnSpc>
              <a:buFont typeface="Arial" panose="020B0604020202020204" pitchFamily="34" charset="0"/>
              <a:buChar char="•"/>
              <a:defRPr/>
            </a:pPr>
            <a:r>
              <a:rPr lang="en-GB" sz="1000" dirty="0">
                <a:latin typeface="+mn-lt"/>
              </a:rPr>
              <a:t>Do you need a presence on every social media platform? The upcoming slides include an overview of all social media channels and which channel is best used for which type of content. </a:t>
            </a:r>
            <a:endParaRPr lang="en-GB" sz="1000" dirty="0">
              <a:solidFill>
                <a:srgbClr val="FF0000"/>
              </a:solidFill>
              <a:latin typeface="+mn-lt"/>
            </a:endParaRPr>
          </a:p>
          <a:p>
            <a:pPr marL="171450" indent="-171450">
              <a:lnSpc>
                <a:spcPct val="100000"/>
              </a:lnSpc>
              <a:buFont typeface="Arial" panose="020B0604020202020204" pitchFamily="34" charset="0"/>
              <a:buChar char="•"/>
              <a:defRPr/>
            </a:pPr>
            <a:endParaRPr lang="en-GB" sz="1000" kern="0" dirty="0">
              <a:latin typeface="+mn-lt"/>
              <a:ea typeface="CorporateS-Light" charset="0"/>
              <a:cs typeface="CorporateS-Light" charset="0"/>
            </a:endParaRPr>
          </a:p>
          <a:p>
            <a:pPr marL="171450" indent="-171450">
              <a:lnSpc>
                <a:spcPct val="100000"/>
              </a:lnSpc>
              <a:buFont typeface="Arial" panose="020B0604020202020204" pitchFamily="34" charset="0"/>
              <a:buChar char="•"/>
              <a:defRPr/>
            </a:pPr>
            <a:endParaRPr lang="en-GB" sz="1000" kern="0" dirty="0">
              <a:solidFill>
                <a:srgbClr val="FF0000"/>
              </a:solidFill>
              <a:latin typeface="+mn-lt"/>
              <a:ea typeface="CorporateS-Light" charset="0"/>
              <a:cs typeface="CorporateS-Light" charset="0"/>
            </a:endParaRPr>
          </a:p>
          <a:p>
            <a:pPr marL="171450" indent="-171450">
              <a:lnSpc>
                <a:spcPct val="100000"/>
              </a:lnSpc>
              <a:buFont typeface="Arial" panose="020B0604020202020204" pitchFamily="34" charset="0"/>
              <a:buChar char="•"/>
              <a:defRPr/>
            </a:pPr>
            <a:endParaRPr lang="en-GB" sz="1000" kern="0" dirty="0">
              <a:latin typeface="+mn-lt"/>
              <a:ea typeface="CorporateS-Light" charset="0"/>
              <a:cs typeface="CorporateS-Light" charset="0"/>
            </a:endParaRPr>
          </a:p>
          <a:p>
            <a:pPr marL="171450" indent="-171450">
              <a:lnSpc>
                <a:spcPct val="100000"/>
              </a:lnSpc>
              <a:buFont typeface="Arial" panose="020B0604020202020204" pitchFamily="34" charset="0"/>
              <a:buChar char="•"/>
              <a:defRPr/>
            </a:pPr>
            <a:endParaRPr lang="en-GB" sz="1000" kern="0" dirty="0">
              <a:latin typeface="+mn-lt"/>
              <a:ea typeface="CorporateS-Light" charset="0"/>
              <a:cs typeface="CorporateS-Light" charset="0"/>
            </a:endParaRPr>
          </a:p>
          <a:p>
            <a:pPr marL="171450" indent="-171450">
              <a:lnSpc>
                <a:spcPct val="100000"/>
              </a:lnSpc>
              <a:buFont typeface="Arial" panose="020B0604020202020204" pitchFamily="34" charset="0"/>
              <a:buChar char="•"/>
              <a:defRPr/>
            </a:pPr>
            <a:endParaRPr lang="en-GB" sz="1000" kern="0" dirty="0">
              <a:latin typeface="+mn-lt"/>
              <a:ea typeface="CorporateS-Light" charset="0"/>
              <a:cs typeface="CorporateS-Light" charset="0"/>
            </a:endParaRPr>
          </a:p>
        </p:txBody>
      </p:sp>
      <p:sp>
        <p:nvSpPr>
          <p:cNvPr id="5" name="Titel 1"/>
          <p:cNvSpPr txBox="1">
            <a:spLocks/>
          </p:cNvSpPr>
          <p:nvPr/>
        </p:nvSpPr>
        <p:spPr bwMode="auto">
          <a:xfrm>
            <a:off x="684213" y="1346200"/>
            <a:ext cx="313848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algn="l" defTabSz="818970" rtl="0" eaLnBrk="0" fontAlgn="base" hangingPunct="0">
              <a:lnSpc>
                <a:spcPts val="2550"/>
              </a:lnSpc>
              <a:spcBef>
                <a:spcPct val="0"/>
              </a:spcBef>
              <a:spcAft>
                <a:spcPct val="0"/>
              </a:spcAft>
              <a:defRPr sz="2000">
                <a:solidFill>
                  <a:schemeClr val="tx1"/>
                </a:solidFill>
                <a:latin typeface="+mj-lt"/>
                <a:ea typeface="+mj-ea"/>
                <a:cs typeface="ＭＳ Ｐゴシック" charset="0"/>
              </a:defRPr>
            </a:lvl1pPr>
            <a:lvl2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2pPr>
            <a:lvl3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3pPr>
            <a:lvl4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4pPr>
            <a:lvl5pPr algn="l" defTabSz="818970" rtl="0" eaLnBrk="0" fontAlgn="base" hangingPunct="0">
              <a:lnSpc>
                <a:spcPts val="2550"/>
              </a:lnSpc>
              <a:spcBef>
                <a:spcPct val="0"/>
              </a:spcBef>
              <a:spcAft>
                <a:spcPct val="0"/>
              </a:spcAft>
              <a:defRPr sz="2000">
                <a:solidFill>
                  <a:schemeClr val="tx1"/>
                </a:solidFill>
                <a:latin typeface="CorpoS" charset="0"/>
                <a:ea typeface="ＭＳ Ｐゴシック" charset="0"/>
                <a:cs typeface="ＭＳ Ｐゴシック" charset="0"/>
              </a:defRPr>
            </a:lvl5pPr>
            <a:lvl6pPr marL="407873" algn="l" defTabSz="824242" rtl="0" fontAlgn="base">
              <a:lnSpc>
                <a:spcPts val="2556"/>
              </a:lnSpc>
              <a:spcBef>
                <a:spcPct val="0"/>
              </a:spcBef>
              <a:spcAft>
                <a:spcPct val="0"/>
              </a:spcAft>
              <a:defRPr sz="2000">
                <a:solidFill>
                  <a:schemeClr val="tx1"/>
                </a:solidFill>
                <a:latin typeface="CorpoS" charset="0"/>
                <a:ea typeface="ＭＳ Ｐゴシック" charset="0"/>
              </a:defRPr>
            </a:lvl6pPr>
            <a:lvl7pPr marL="815746" algn="l" defTabSz="824242" rtl="0" fontAlgn="base">
              <a:lnSpc>
                <a:spcPts val="2556"/>
              </a:lnSpc>
              <a:spcBef>
                <a:spcPct val="0"/>
              </a:spcBef>
              <a:spcAft>
                <a:spcPct val="0"/>
              </a:spcAft>
              <a:defRPr sz="2000">
                <a:solidFill>
                  <a:schemeClr val="tx1"/>
                </a:solidFill>
                <a:latin typeface="CorpoS" charset="0"/>
                <a:ea typeface="ＭＳ Ｐゴシック" charset="0"/>
              </a:defRPr>
            </a:lvl7pPr>
            <a:lvl8pPr marL="1223620" algn="l" defTabSz="824242" rtl="0" fontAlgn="base">
              <a:lnSpc>
                <a:spcPts val="2556"/>
              </a:lnSpc>
              <a:spcBef>
                <a:spcPct val="0"/>
              </a:spcBef>
              <a:spcAft>
                <a:spcPct val="0"/>
              </a:spcAft>
              <a:defRPr sz="2000">
                <a:solidFill>
                  <a:schemeClr val="tx1"/>
                </a:solidFill>
                <a:latin typeface="CorpoS" charset="0"/>
                <a:ea typeface="ＭＳ Ｐゴシック" charset="0"/>
              </a:defRPr>
            </a:lvl8pPr>
            <a:lvl9pPr marL="1631492" algn="l" defTabSz="824242" rtl="0" fontAlgn="base">
              <a:lnSpc>
                <a:spcPts val="2556"/>
              </a:lnSpc>
              <a:spcBef>
                <a:spcPct val="0"/>
              </a:spcBef>
              <a:spcAft>
                <a:spcPct val="0"/>
              </a:spcAft>
              <a:defRPr sz="2000">
                <a:solidFill>
                  <a:schemeClr val="tx1"/>
                </a:solidFill>
                <a:latin typeface="CorpoS" charset="0"/>
                <a:ea typeface="ＭＳ Ｐゴシック" charset="0"/>
              </a:defRPr>
            </a:lvl9pPr>
          </a:lstStyle>
          <a:p>
            <a:pPr>
              <a:defRPr/>
            </a:pPr>
            <a:r>
              <a:rPr lang="en-GB" b="1" kern="0" dirty="0">
                <a:ea typeface="CorporateS-Regular" charset="0"/>
                <a:cs typeface="CorporateS-Regular" charset="0"/>
              </a:rPr>
              <a:t>Prerequisites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p:cNvSpPr>
            <a:spLocks noGrp="1"/>
          </p:cNvSpPr>
          <p:nvPr>
            <p:ph type="title"/>
          </p:nvPr>
        </p:nvSpPr>
        <p:spPr>
          <a:xfrm>
            <a:off x="1042988" y="352425"/>
            <a:ext cx="7531100" cy="579438"/>
          </a:xfrm>
        </p:spPr>
        <p:txBody>
          <a:bodyPr/>
          <a:lstStyle/>
          <a:p>
            <a:r>
              <a:rPr lang="de-DE" altLang="de-DE"/>
              <a:t>Social Media Presence | Channel Overview</a:t>
            </a:r>
          </a:p>
        </p:txBody>
      </p:sp>
      <p:sp>
        <p:nvSpPr>
          <p:cNvPr id="15363" name="Foliennummernplatzhalt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B56A98C7-0A39-4092-8FB2-4A17E9A54A63}" type="slidenum">
              <a:rPr lang="de-DE" altLang="de-DE" sz="800" smtClean="0"/>
              <a:pPr>
                <a:lnSpc>
                  <a:spcPct val="100000"/>
                </a:lnSpc>
                <a:spcBef>
                  <a:spcPct val="0"/>
                </a:spcBef>
                <a:spcAft>
                  <a:spcPct val="0"/>
                </a:spcAft>
                <a:buSzTx/>
                <a:buFontTx/>
                <a:buNone/>
              </a:pPr>
              <a:t>8</a:t>
            </a:fld>
            <a:r>
              <a:rPr lang="de-DE" altLang="de-DE" sz="800"/>
              <a:t> </a:t>
            </a:r>
          </a:p>
        </p:txBody>
      </p:sp>
      <p:sp>
        <p:nvSpPr>
          <p:cNvPr id="19" name="Rechteck 18"/>
          <p:cNvSpPr/>
          <p:nvPr/>
        </p:nvSpPr>
        <p:spPr bwMode="auto">
          <a:xfrm>
            <a:off x="1411311" y="1204262"/>
            <a:ext cx="1954817" cy="2873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nchor="ctr"/>
          <a:lstStyle/>
          <a:p>
            <a:pPr algn="ctr" defTabSz="932472">
              <a:lnSpc>
                <a:spcPct val="90000"/>
              </a:lnSpc>
              <a:defRPr/>
            </a:pPr>
            <a:r>
              <a:rPr lang="en-GB" sz="1000" dirty="0">
                <a:gradFill>
                  <a:gsLst>
                    <a:gs pos="0">
                      <a:srgbClr val="FFFFFF"/>
                    </a:gs>
                    <a:gs pos="100000">
                      <a:srgbClr val="FFFFFF"/>
                    </a:gs>
                  </a:gsLst>
                  <a:lin ang="5400000" scaled="0"/>
                </a:gradFill>
                <a:ea typeface="Segoe UI" pitchFamily="34" charset="0"/>
                <a:cs typeface="Segoe UI" pitchFamily="34" charset="0"/>
              </a:rPr>
              <a:t>Facebook Global Pages</a:t>
            </a:r>
          </a:p>
        </p:txBody>
      </p:sp>
      <p:sp>
        <p:nvSpPr>
          <p:cNvPr id="20" name="Rechteck 19"/>
          <p:cNvSpPr/>
          <p:nvPr/>
        </p:nvSpPr>
        <p:spPr bwMode="auto">
          <a:xfrm>
            <a:off x="1411288" y="1563688"/>
            <a:ext cx="1954212" cy="262572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lvl1pPr defTabSz="931863">
              <a:defRPr sz="1200">
                <a:solidFill>
                  <a:schemeClr val="tx1"/>
                </a:solidFill>
                <a:latin typeface="Arial" panose="020B0604020202020204" pitchFamily="34" charset="0"/>
                <a:ea typeface="ＭＳ Ｐゴシック" panose="020B0600070205080204" pitchFamily="34" charset="-128"/>
              </a:defRPr>
            </a:lvl1pPr>
            <a:lvl2pPr defTabSz="931863">
              <a:defRPr sz="1200">
                <a:solidFill>
                  <a:schemeClr val="tx1"/>
                </a:solidFill>
                <a:latin typeface="Arial" panose="020B0604020202020204" pitchFamily="34" charset="0"/>
                <a:ea typeface="ＭＳ Ｐゴシック" panose="020B0600070205080204" pitchFamily="34" charset="-128"/>
              </a:defRPr>
            </a:lvl2pPr>
            <a:lvl3pPr defTabSz="931863">
              <a:defRPr sz="1200">
                <a:solidFill>
                  <a:schemeClr val="tx1"/>
                </a:solidFill>
                <a:latin typeface="Arial" panose="020B0604020202020204" pitchFamily="34" charset="0"/>
                <a:ea typeface="ＭＳ Ｐゴシック" panose="020B0600070205080204" pitchFamily="34" charset="-128"/>
              </a:defRPr>
            </a:lvl3pPr>
            <a:lvl4pPr defTabSz="931863">
              <a:defRPr sz="1200">
                <a:solidFill>
                  <a:schemeClr val="tx1"/>
                </a:solidFill>
                <a:latin typeface="Arial" panose="020B0604020202020204" pitchFamily="34" charset="0"/>
                <a:ea typeface="ＭＳ Ｐゴシック" panose="020B0600070205080204" pitchFamily="34" charset="-128"/>
              </a:defRPr>
            </a:lvl4pPr>
            <a:lvl5pPr defTabSz="931863">
              <a:defRPr sz="1200">
                <a:solidFill>
                  <a:schemeClr val="tx1"/>
                </a:solidFill>
                <a:latin typeface="Arial" panose="020B0604020202020204" pitchFamily="34" charset="0"/>
                <a:ea typeface="ＭＳ Ｐゴシック" panose="020B0600070205080204" pitchFamily="34" charset="-128"/>
              </a:defRPr>
            </a:lvl5pPr>
            <a:lvl6pPr marL="2089150" indent="196850" defTabSz="931863"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546350" indent="196850" defTabSz="931863"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003550" indent="196850" defTabSz="931863"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460750" indent="196850" defTabSz="931863"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nSpc>
                <a:spcPct val="90000"/>
              </a:lnSpc>
              <a:defRPr/>
            </a:pPr>
            <a:r>
              <a:rPr lang="en-GB" altLang="de-DE" sz="900" dirty="0">
                <a:latin typeface="CorpoS" pitchFamily="2" charset="0"/>
                <a:cs typeface="Segoe UI" panose="020B0502040204020203" pitchFamily="34" charset="0"/>
              </a:rPr>
              <a:t>COMMUNITY POWER</a:t>
            </a:r>
          </a:p>
          <a:p>
            <a:pPr marL="171450" indent="-171450">
              <a:lnSpc>
                <a:spcPct val="90000"/>
              </a:lnSpc>
              <a:buFont typeface="Arial" panose="020B0604020202020204" pitchFamily="34" charset="0"/>
              <a:buChar char="•"/>
              <a:defRPr/>
            </a:pPr>
            <a:endParaRPr lang="en-GB" altLang="de-DE" sz="900" dirty="0">
              <a:latin typeface="CorpoS" pitchFamily="2" charset="0"/>
              <a:cs typeface="Segoe UI" panose="020B0502040204020203" pitchFamily="34" charset="0"/>
            </a:endParaRPr>
          </a:p>
          <a:p>
            <a:pPr marL="171450" indent="-171450">
              <a:lnSpc>
                <a:spcPct val="90000"/>
              </a:lnSpc>
              <a:buFont typeface="Arial" panose="020B0604020202020204" pitchFamily="34" charset="0"/>
              <a:buChar char="•"/>
              <a:defRPr/>
            </a:pPr>
            <a:r>
              <a:rPr lang="en-GB" altLang="de-DE" sz="900" dirty="0">
                <a:latin typeface="CorpoS" pitchFamily="2" charset="0"/>
                <a:cs typeface="Segoe UI" panose="020B0502040204020203" pitchFamily="34" charset="0"/>
              </a:rPr>
              <a:t>Reach a broader, more diverse  audience than on other channels by pushing posts with media budget</a:t>
            </a:r>
          </a:p>
          <a:p>
            <a:pPr marL="171450" indent="-171450">
              <a:lnSpc>
                <a:spcPct val="90000"/>
              </a:lnSpc>
              <a:buFont typeface="Arial" panose="020B0604020202020204" pitchFamily="34" charset="0"/>
              <a:buChar char="•"/>
              <a:defRPr/>
            </a:pPr>
            <a:r>
              <a:rPr lang="en-GB" altLang="de-DE" sz="900" dirty="0">
                <a:latin typeface="CorpoS" pitchFamily="2" charset="0"/>
                <a:cs typeface="Segoe UI" panose="020B0502040204020203" pitchFamily="34" charset="0"/>
              </a:rPr>
              <a:t>Possibility to target the audience</a:t>
            </a:r>
          </a:p>
          <a:p>
            <a:pPr marL="171450" indent="-171450">
              <a:lnSpc>
                <a:spcPct val="90000"/>
              </a:lnSpc>
              <a:buFont typeface="Arial" panose="020B0604020202020204" pitchFamily="34" charset="0"/>
              <a:buChar char="•"/>
              <a:defRPr/>
            </a:pPr>
            <a:r>
              <a:rPr lang="en-GB" altLang="de-DE" sz="900" dirty="0">
                <a:latin typeface="CorpoS" pitchFamily="2" charset="0"/>
                <a:cs typeface="Segoe UI" panose="020B0502040204020203" pitchFamily="34" charset="0"/>
                <a:sym typeface="Wingdings" panose="05000000000000000000" pitchFamily="2" charset="2"/>
              </a:rPr>
              <a:t>Product launches and product communication</a:t>
            </a:r>
          </a:p>
          <a:p>
            <a:pPr marL="171450" indent="-171450">
              <a:buFont typeface="Arial" panose="020B0604020202020204" pitchFamily="34" charset="0"/>
              <a:buChar char="•"/>
              <a:defRPr/>
            </a:pPr>
            <a:r>
              <a:rPr lang="de-DE" altLang="de-DE" sz="900" dirty="0" err="1">
                <a:latin typeface="CorpoS" pitchFamily="2" charset="0"/>
                <a:ea typeface="CorporateS-Regular"/>
                <a:cs typeface="CorporateS-Regular"/>
              </a:rPr>
              <a:t>Local</a:t>
            </a:r>
            <a:r>
              <a:rPr lang="de-DE" altLang="de-DE" sz="900" dirty="0">
                <a:latin typeface="CorpoS" pitchFamily="2" charset="0"/>
                <a:ea typeface="CorporateS-Regular"/>
                <a:cs typeface="CorporateS-Regular"/>
              </a:rPr>
              <a:t> Content </a:t>
            </a:r>
            <a:r>
              <a:rPr lang="de-DE" altLang="de-DE" sz="900" dirty="0">
                <a:latin typeface="CorpoS" pitchFamily="2" charset="0"/>
                <a:ea typeface="CorporateS-Regular"/>
                <a:cs typeface="CorporateS-Regular"/>
                <a:sym typeface="Wingdings" panose="05000000000000000000" pitchFamily="2" charset="2"/>
              </a:rPr>
              <a:t> Events, Store </a:t>
            </a:r>
            <a:r>
              <a:rPr lang="de-DE" altLang="de-DE" sz="900" dirty="0" err="1">
                <a:latin typeface="CorpoS" pitchFamily="2" charset="0"/>
                <a:ea typeface="CorporateS-Regular"/>
                <a:cs typeface="CorporateS-Regular"/>
                <a:sym typeface="Wingdings" panose="05000000000000000000" pitchFamily="2" charset="2"/>
              </a:rPr>
              <a:t>openings</a:t>
            </a:r>
            <a:r>
              <a:rPr lang="de-DE" altLang="de-DE" sz="900" dirty="0">
                <a:latin typeface="CorpoS" pitchFamily="2" charset="0"/>
                <a:ea typeface="CorporateS-Regular"/>
                <a:cs typeface="CorporateS-Regular"/>
                <a:sym typeface="Wingdings" panose="05000000000000000000" pitchFamily="2" charset="2"/>
              </a:rPr>
              <a:t>, Gallery </a:t>
            </a:r>
            <a:r>
              <a:rPr lang="de-DE" altLang="de-DE" sz="900" dirty="0" err="1">
                <a:latin typeface="CorpoS" pitchFamily="2" charset="0"/>
                <a:ea typeface="CorporateS-Regular"/>
                <a:cs typeface="CorporateS-Regular"/>
                <a:sym typeface="Wingdings" panose="05000000000000000000" pitchFamily="2" charset="2"/>
              </a:rPr>
              <a:t>events</a:t>
            </a:r>
            <a:r>
              <a:rPr lang="de-DE" altLang="de-DE" sz="900" dirty="0">
                <a:latin typeface="CorpoS" pitchFamily="2" charset="0"/>
                <a:ea typeface="CorporateS-Regular"/>
                <a:cs typeface="CorporateS-Regular"/>
                <a:sym typeface="Wingdings" panose="05000000000000000000" pitchFamily="2" charset="2"/>
              </a:rPr>
              <a:t> </a:t>
            </a:r>
          </a:p>
          <a:p>
            <a:pPr marL="171450" indent="-171450">
              <a:buFont typeface="Arial" panose="020B0604020202020204" pitchFamily="34" charset="0"/>
              <a:buChar char="•"/>
              <a:defRPr/>
            </a:pPr>
            <a:r>
              <a:rPr lang="de-DE" altLang="de-DE" sz="900" dirty="0">
                <a:latin typeface="CorpoS" pitchFamily="2" charset="0"/>
                <a:ea typeface="CorporateS-Regular"/>
                <a:cs typeface="CorporateS-Regular"/>
                <a:sym typeface="Wingdings" panose="05000000000000000000" pitchFamily="2" charset="2"/>
              </a:rPr>
              <a:t>Age </a:t>
            </a:r>
            <a:r>
              <a:rPr lang="de-DE" altLang="de-DE" sz="900" dirty="0" err="1">
                <a:latin typeface="CorpoS" pitchFamily="2" charset="0"/>
                <a:ea typeface="CorporateS-Regular"/>
                <a:cs typeface="CorporateS-Regular"/>
                <a:sym typeface="Wingdings" panose="05000000000000000000" pitchFamily="2" charset="2"/>
              </a:rPr>
              <a:t>group</a:t>
            </a:r>
            <a:r>
              <a:rPr lang="de-DE" altLang="de-DE" sz="900" dirty="0">
                <a:latin typeface="CorpoS" pitchFamily="2" charset="0"/>
                <a:ea typeface="CorporateS-Regular"/>
                <a:cs typeface="CorporateS-Regular"/>
                <a:sym typeface="Wingdings" panose="05000000000000000000" pitchFamily="2" charset="2"/>
              </a:rPr>
              <a:t>: </a:t>
            </a:r>
            <a:r>
              <a:rPr lang="de-DE" altLang="de-DE" sz="900" dirty="0" err="1">
                <a:latin typeface="CorpoS" pitchFamily="2" charset="0"/>
                <a:ea typeface="CorporateS-Regular"/>
                <a:cs typeface="CorporateS-Regular"/>
                <a:sym typeface="Wingdings" panose="05000000000000000000" pitchFamily="2" charset="2"/>
              </a:rPr>
              <a:t>no</a:t>
            </a:r>
            <a:r>
              <a:rPr lang="de-DE" altLang="de-DE" sz="900" dirty="0">
                <a:latin typeface="CorpoS" pitchFamily="2" charset="0"/>
                <a:ea typeface="CorporateS-Regular"/>
                <a:cs typeface="CorporateS-Regular"/>
                <a:sym typeface="Wingdings" panose="05000000000000000000" pitchFamily="2" charset="2"/>
              </a:rPr>
              <a:t> </a:t>
            </a:r>
            <a:r>
              <a:rPr lang="de-DE" altLang="de-DE" sz="900" dirty="0" err="1">
                <a:latin typeface="CorpoS" pitchFamily="2" charset="0"/>
                <a:ea typeface="CorporateS-Regular"/>
                <a:cs typeface="CorporateS-Regular"/>
                <a:sym typeface="Wingdings" panose="05000000000000000000" pitchFamily="2" charset="2"/>
              </a:rPr>
              <a:t>younger</a:t>
            </a:r>
            <a:r>
              <a:rPr lang="de-DE" altLang="de-DE" sz="900" dirty="0">
                <a:latin typeface="CorpoS" pitchFamily="2" charset="0"/>
                <a:ea typeface="CorporateS-Regular"/>
                <a:cs typeface="CorporateS-Regular"/>
                <a:sym typeface="Wingdings" panose="05000000000000000000" pitchFamily="2" charset="2"/>
              </a:rPr>
              <a:t> </a:t>
            </a:r>
            <a:r>
              <a:rPr lang="de-DE" altLang="de-DE" sz="900" dirty="0" err="1">
                <a:latin typeface="CorpoS" pitchFamily="2" charset="0"/>
                <a:ea typeface="CorporateS-Regular"/>
                <a:cs typeface="CorporateS-Regular"/>
                <a:sym typeface="Wingdings" panose="05000000000000000000" pitchFamily="2" charset="2"/>
              </a:rPr>
              <a:t>people</a:t>
            </a:r>
            <a:endParaRPr lang="de-DE" altLang="de-DE" sz="900" dirty="0">
              <a:latin typeface="CorpoS" pitchFamily="2" charset="0"/>
              <a:ea typeface="CorporateS-Regular"/>
              <a:cs typeface="CorporateS-Regular"/>
              <a:sym typeface="Wingdings" panose="05000000000000000000" pitchFamily="2" charset="2"/>
            </a:endParaRPr>
          </a:p>
          <a:p>
            <a:pPr>
              <a:buFont typeface="Arial" panose="020B0604020202020204" pitchFamily="34" charset="0"/>
              <a:buChar char="•"/>
              <a:defRPr/>
            </a:pPr>
            <a:endParaRPr lang="de-DE" altLang="de-DE" sz="900" dirty="0">
              <a:solidFill>
                <a:srgbClr val="FF0000"/>
              </a:solidFill>
              <a:latin typeface="CorpoS" pitchFamily="2" charset="0"/>
              <a:ea typeface="CorporateS-Regular"/>
              <a:cs typeface="CorporateS-Regular"/>
              <a:sym typeface="Wingdings" panose="05000000000000000000" pitchFamily="2" charset="2"/>
            </a:endParaRPr>
          </a:p>
          <a:p>
            <a:pPr>
              <a:buFont typeface="Arial" panose="020B0604020202020204" pitchFamily="34" charset="0"/>
              <a:buChar char="•"/>
              <a:defRPr/>
            </a:pPr>
            <a:endParaRPr lang="de-DE" altLang="de-DE" sz="900" dirty="0">
              <a:solidFill>
                <a:srgbClr val="000000"/>
              </a:solidFill>
              <a:latin typeface="CorpoS" pitchFamily="2" charset="0"/>
              <a:ea typeface="CorporateS-Regular"/>
              <a:cs typeface="CorporateS-Regular"/>
              <a:sym typeface="Wingdings" panose="05000000000000000000" pitchFamily="2" charset="2"/>
            </a:endParaRPr>
          </a:p>
        </p:txBody>
      </p:sp>
      <p:sp>
        <p:nvSpPr>
          <p:cNvPr id="22" name="Rechteck 21"/>
          <p:cNvSpPr/>
          <p:nvPr/>
        </p:nvSpPr>
        <p:spPr bwMode="auto">
          <a:xfrm>
            <a:off x="3707903" y="1203598"/>
            <a:ext cx="2016223" cy="288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nchor="ctr"/>
          <a:lstStyle/>
          <a:p>
            <a:pPr algn="ctr" defTabSz="932472">
              <a:lnSpc>
                <a:spcPct val="90000"/>
              </a:lnSpc>
              <a:defRPr/>
            </a:pPr>
            <a:endParaRPr lang="en-GB" sz="1000" dirty="0">
              <a:gradFill>
                <a:gsLst>
                  <a:gs pos="0">
                    <a:srgbClr val="FFFFFF"/>
                  </a:gs>
                  <a:gs pos="100000">
                    <a:srgbClr val="FFFFFF"/>
                  </a:gs>
                </a:gsLst>
                <a:lin ang="5400000" scaled="0"/>
              </a:gradFill>
              <a:ea typeface="Segoe UI" pitchFamily="34" charset="0"/>
              <a:cs typeface="Segoe UI" pitchFamily="34" charset="0"/>
            </a:endParaRPr>
          </a:p>
          <a:p>
            <a:pPr algn="ctr" defTabSz="932472">
              <a:lnSpc>
                <a:spcPct val="90000"/>
              </a:lnSpc>
              <a:defRPr/>
            </a:pPr>
            <a:r>
              <a:rPr lang="en-GB" sz="1000" dirty="0">
                <a:gradFill>
                  <a:gsLst>
                    <a:gs pos="0">
                      <a:srgbClr val="FFFFFF"/>
                    </a:gs>
                    <a:gs pos="100000">
                      <a:srgbClr val="FFFFFF"/>
                    </a:gs>
                  </a:gsLst>
                  <a:lin ang="5400000" scaled="0"/>
                </a:gradFill>
                <a:ea typeface="Segoe UI" pitchFamily="34" charset="0"/>
                <a:cs typeface="Segoe UI" pitchFamily="34" charset="0"/>
              </a:rPr>
              <a:t>Instagram</a:t>
            </a:r>
          </a:p>
          <a:p>
            <a:pPr algn="ctr" defTabSz="932472">
              <a:lnSpc>
                <a:spcPct val="90000"/>
              </a:lnSpc>
              <a:defRPr/>
            </a:pPr>
            <a:endParaRPr lang="en-GB" sz="1000" dirty="0">
              <a:gradFill>
                <a:gsLst>
                  <a:gs pos="0">
                    <a:srgbClr val="FFFFFF"/>
                  </a:gs>
                  <a:gs pos="100000">
                    <a:srgbClr val="FFFFFF"/>
                  </a:gs>
                </a:gsLst>
                <a:lin ang="5400000" scaled="0"/>
              </a:gradFill>
              <a:ea typeface="Segoe UI" pitchFamily="34" charset="0"/>
              <a:cs typeface="Segoe UI" pitchFamily="34" charset="0"/>
            </a:endParaRPr>
          </a:p>
        </p:txBody>
      </p:sp>
      <p:sp>
        <p:nvSpPr>
          <p:cNvPr id="24" name="Rechteck 23"/>
          <p:cNvSpPr/>
          <p:nvPr/>
        </p:nvSpPr>
        <p:spPr bwMode="auto">
          <a:xfrm>
            <a:off x="3676650" y="1563688"/>
            <a:ext cx="2047875" cy="262572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p>
            <a:pPr defTabSz="932472">
              <a:lnSpc>
                <a:spcPct val="90000"/>
              </a:lnSpc>
              <a:defRPr/>
            </a:pPr>
            <a:r>
              <a:rPr lang="en-GB" sz="900" dirty="0">
                <a:solidFill>
                  <a:schemeClr val="tx1"/>
                </a:solidFill>
                <a:ea typeface="Segoe UI" pitchFamily="34" charset="0"/>
                <a:cs typeface="Segoe UI" pitchFamily="34" charset="0"/>
              </a:rPr>
              <a:t>VISUAL BEAUTY</a:t>
            </a:r>
          </a:p>
          <a:p>
            <a:pPr marL="171450" indent="-171450" defTabSz="932472">
              <a:lnSpc>
                <a:spcPct val="90000"/>
              </a:lnSpc>
              <a:buFont typeface="Arial" panose="020B0604020202020204" pitchFamily="34" charset="0"/>
              <a:buChar char="•"/>
              <a:defRPr/>
            </a:pPr>
            <a:endParaRPr lang="en-GB" sz="900" dirty="0">
              <a:solidFill>
                <a:schemeClr val="tx1"/>
              </a:solidFill>
              <a:ea typeface="Segoe UI" pitchFamily="34" charset="0"/>
              <a:cs typeface="Segoe UI" pitchFamily="34" charset="0"/>
            </a:endParaRPr>
          </a:p>
          <a:p>
            <a:pPr marL="171450" indent="-171450" defTabSz="932472">
              <a:lnSpc>
                <a:spcPct val="90000"/>
              </a:lnSpc>
              <a:buFont typeface="Arial" panose="020B0604020202020204" pitchFamily="34" charset="0"/>
              <a:buChar char="•"/>
              <a:defRPr/>
            </a:pPr>
            <a:r>
              <a:rPr lang="en-GB" sz="900" dirty="0">
                <a:solidFill>
                  <a:schemeClr val="tx1"/>
                </a:solidFill>
                <a:ea typeface="Segoe UI" pitchFamily="34" charset="0"/>
                <a:cs typeface="Segoe UI" pitchFamily="34" charset="0"/>
              </a:rPr>
              <a:t>Still a high reach with organic posts possible </a:t>
            </a:r>
          </a:p>
          <a:p>
            <a:pPr marL="171450" indent="-171450" defTabSz="932472">
              <a:lnSpc>
                <a:spcPct val="90000"/>
              </a:lnSpc>
              <a:buFont typeface="Arial" panose="020B0604020202020204" pitchFamily="34" charset="0"/>
              <a:buChar char="•"/>
              <a:defRPr/>
            </a:pPr>
            <a:r>
              <a:rPr lang="en-GB" sz="900" dirty="0">
                <a:solidFill>
                  <a:schemeClr val="tx1"/>
                </a:solidFill>
                <a:ea typeface="Segoe UI" pitchFamily="34" charset="0"/>
                <a:cs typeface="Segoe UI" pitchFamily="34" charset="0"/>
              </a:rPr>
              <a:t>Instagram stories is a good format to integrate video and storytelling content as well as event coverage and integrate a “swipe up” link ( possible from 10k followers on or for verified accounts)</a:t>
            </a:r>
          </a:p>
          <a:p>
            <a:pPr marL="171450" indent="-171450" defTabSz="932472">
              <a:lnSpc>
                <a:spcPct val="90000"/>
              </a:lnSpc>
              <a:buFont typeface="Arial" panose="020B0604020202020204" pitchFamily="34" charset="0"/>
              <a:buChar char="•"/>
              <a:defRPr/>
            </a:pPr>
            <a:r>
              <a:rPr lang="en-GB" sz="900" dirty="0">
                <a:solidFill>
                  <a:schemeClr val="tx1"/>
                </a:solidFill>
                <a:ea typeface="Segoe UI" pitchFamily="34" charset="0"/>
                <a:cs typeface="Segoe UI" pitchFamily="34" charset="0"/>
              </a:rPr>
              <a:t>Direct interaction with influencers</a:t>
            </a:r>
          </a:p>
          <a:p>
            <a:pPr marL="171450" indent="-171450" defTabSz="932472">
              <a:lnSpc>
                <a:spcPct val="90000"/>
              </a:lnSpc>
              <a:buFont typeface="Arial" panose="020B0604020202020204" pitchFamily="34" charset="0"/>
              <a:buChar char="•"/>
              <a:defRPr/>
            </a:pPr>
            <a:r>
              <a:rPr lang="en-GB" sz="900" dirty="0">
                <a:solidFill>
                  <a:schemeClr val="tx1"/>
                </a:solidFill>
                <a:ea typeface="Segoe UI" pitchFamily="34" charset="0"/>
                <a:cs typeface="Segoe UI" pitchFamily="34" charset="0"/>
              </a:rPr>
              <a:t>Product launches and product communication (Shop the product function)</a:t>
            </a:r>
          </a:p>
          <a:p>
            <a:pPr marL="171450" indent="-171450" defTabSz="932472">
              <a:lnSpc>
                <a:spcPct val="90000"/>
              </a:lnSpc>
              <a:buFont typeface="Arial" panose="020B0604020202020204" pitchFamily="34" charset="0"/>
              <a:buChar char="•"/>
              <a:defRPr/>
            </a:pPr>
            <a:r>
              <a:rPr lang="en-GB" sz="900" dirty="0">
                <a:solidFill>
                  <a:schemeClr val="tx1"/>
                </a:solidFill>
                <a:ea typeface="Segoe UI" pitchFamily="34" charset="0"/>
                <a:cs typeface="Segoe UI" pitchFamily="34" charset="0"/>
              </a:rPr>
              <a:t>Hashtag campaigns with influencers for a broad communication </a:t>
            </a:r>
          </a:p>
          <a:p>
            <a:pPr marL="171450" indent="-171450" defTabSz="932472">
              <a:lnSpc>
                <a:spcPct val="90000"/>
              </a:lnSpc>
              <a:buFont typeface="Arial" panose="020B0604020202020204" pitchFamily="34" charset="0"/>
              <a:buChar char="•"/>
              <a:defRPr/>
            </a:pPr>
            <a:r>
              <a:rPr lang="en-GB" sz="900" dirty="0">
                <a:solidFill>
                  <a:schemeClr val="tx1"/>
                </a:solidFill>
                <a:ea typeface="Segoe UI" pitchFamily="34" charset="0"/>
                <a:cs typeface="Segoe UI" pitchFamily="34" charset="0"/>
              </a:rPr>
              <a:t>Age group: Very broad</a:t>
            </a:r>
          </a:p>
        </p:txBody>
      </p:sp>
      <p:sp>
        <p:nvSpPr>
          <p:cNvPr id="29" name="Rechteck 28"/>
          <p:cNvSpPr/>
          <p:nvPr/>
        </p:nvSpPr>
        <p:spPr bwMode="auto">
          <a:xfrm>
            <a:off x="6084168" y="1203598"/>
            <a:ext cx="1954818" cy="2873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nchor="ctr"/>
          <a:lstStyle/>
          <a:p>
            <a:pPr algn="ctr" defTabSz="932472">
              <a:lnSpc>
                <a:spcPct val="90000"/>
              </a:lnSpc>
              <a:defRPr/>
            </a:pPr>
            <a:r>
              <a:rPr lang="de-DE" sz="1000" dirty="0">
                <a:gradFill>
                  <a:gsLst>
                    <a:gs pos="0">
                      <a:srgbClr val="FFFFFF"/>
                    </a:gs>
                    <a:gs pos="100000">
                      <a:srgbClr val="FFFFFF"/>
                    </a:gs>
                  </a:gsLst>
                  <a:lin ang="5400000" scaled="0"/>
                </a:gradFill>
                <a:ea typeface="Segoe UI" pitchFamily="34" charset="0"/>
                <a:cs typeface="Segoe UI" pitchFamily="34" charset="0"/>
              </a:rPr>
              <a:t>YouTube/</a:t>
            </a:r>
            <a:r>
              <a:rPr lang="de-DE" sz="1000" dirty="0" err="1">
                <a:gradFill>
                  <a:gsLst>
                    <a:gs pos="0">
                      <a:srgbClr val="FFFFFF"/>
                    </a:gs>
                    <a:gs pos="100000">
                      <a:srgbClr val="FFFFFF"/>
                    </a:gs>
                  </a:gsLst>
                  <a:lin ang="5400000" scaled="0"/>
                </a:gradFill>
                <a:ea typeface="Segoe UI" pitchFamily="34" charset="0"/>
                <a:cs typeface="Segoe UI" pitchFamily="34" charset="0"/>
              </a:rPr>
              <a:t>vimeo</a:t>
            </a:r>
            <a:endParaRPr lang="de-DE" sz="1000" dirty="0">
              <a:gradFill>
                <a:gsLst>
                  <a:gs pos="0">
                    <a:srgbClr val="FFFFFF"/>
                  </a:gs>
                  <a:gs pos="100000">
                    <a:srgbClr val="FFFFFF"/>
                  </a:gs>
                </a:gsLst>
                <a:lin ang="5400000" scaled="0"/>
              </a:gradFill>
              <a:ea typeface="Segoe UI" pitchFamily="34" charset="0"/>
              <a:cs typeface="Segoe UI" pitchFamily="34" charset="0"/>
            </a:endParaRPr>
          </a:p>
        </p:txBody>
      </p:sp>
      <p:sp>
        <p:nvSpPr>
          <p:cNvPr id="30" name="Rechteck 29"/>
          <p:cNvSpPr/>
          <p:nvPr/>
        </p:nvSpPr>
        <p:spPr bwMode="auto">
          <a:xfrm>
            <a:off x="6084888" y="1555750"/>
            <a:ext cx="1954212" cy="263366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p>
            <a:pPr defTabSz="932472">
              <a:lnSpc>
                <a:spcPct val="90000"/>
              </a:lnSpc>
              <a:defRPr/>
            </a:pPr>
            <a:r>
              <a:rPr lang="en-US" sz="900" noProof="1">
                <a:solidFill>
                  <a:schemeClr val="tx1"/>
                </a:solidFill>
                <a:cs typeface="Segoe UI Light" panose="020B0502040204020203" pitchFamily="34" charset="0"/>
              </a:rPr>
              <a:t>LEICA EXPLAINED</a:t>
            </a:r>
          </a:p>
          <a:p>
            <a:pPr defTabSz="932472">
              <a:lnSpc>
                <a:spcPct val="90000"/>
              </a:lnSpc>
              <a:defRPr/>
            </a:pPr>
            <a:endParaRPr lang="en-US" sz="900" noProof="1">
              <a:solidFill>
                <a:schemeClr val="tx1"/>
              </a:solidFill>
              <a:ea typeface="Segoe UI" pitchFamily="34" charset="0"/>
              <a:cs typeface="Segoe UI Light" panose="020B0502040204020203" pitchFamily="34" charset="0"/>
            </a:endParaRPr>
          </a:p>
          <a:p>
            <a:pPr marL="171450" indent="-171450" defTabSz="932472">
              <a:lnSpc>
                <a:spcPct val="90000"/>
              </a:lnSpc>
              <a:buFont typeface="Arial" panose="020B0604020202020204" pitchFamily="34" charset="0"/>
              <a:buChar char="•"/>
              <a:defRPr/>
            </a:pPr>
            <a:r>
              <a:rPr lang="en-US" sz="900" noProof="1">
                <a:solidFill>
                  <a:schemeClr val="tx1"/>
                </a:solidFill>
                <a:ea typeface="Segoe UI" pitchFamily="34" charset="0"/>
                <a:cs typeface="Segoe UI Light" panose="020B0502040204020203" pitchFamily="34" charset="0"/>
              </a:rPr>
              <a:t>Local Influencer content</a:t>
            </a:r>
          </a:p>
          <a:p>
            <a:pPr marL="171450" indent="-171450" defTabSz="932472">
              <a:lnSpc>
                <a:spcPct val="90000"/>
              </a:lnSpc>
              <a:buFont typeface="Arial" panose="020B0604020202020204" pitchFamily="34" charset="0"/>
              <a:buChar char="•"/>
              <a:defRPr/>
            </a:pPr>
            <a:r>
              <a:rPr lang="en-US" sz="900" noProof="1">
                <a:solidFill>
                  <a:schemeClr val="tx1"/>
                </a:solidFill>
                <a:ea typeface="Segoe UI" pitchFamily="34" charset="0"/>
                <a:cs typeface="Segoe UI Light" panose="020B0502040204020203" pitchFamily="34" charset="0"/>
              </a:rPr>
              <a:t>Event coverage</a:t>
            </a:r>
          </a:p>
          <a:p>
            <a:pPr marL="171450" indent="-171450" defTabSz="932472">
              <a:lnSpc>
                <a:spcPct val="90000"/>
              </a:lnSpc>
              <a:buFont typeface="Arial" panose="020B0604020202020204" pitchFamily="34" charset="0"/>
              <a:buChar char="•"/>
              <a:defRPr/>
            </a:pPr>
            <a:r>
              <a:rPr lang="en-US" sz="900" noProof="1">
                <a:solidFill>
                  <a:schemeClr val="tx1"/>
                </a:solidFill>
                <a:ea typeface="Segoe UI" pitchFamily="34" charset="0"/>
                <a:cs typeface="Segoe UI Light" panose="020B0502040204020203" pitchFamily="34" charset="0"/>
              </a:rPr>
              <a:t>Corporate content catering to consumers as well</a:t>
            </a:r>
          </a:p>
          <a:p>
            <a:pPr marL="171450" indent="-171450" defTabSz="932472">
              <a:lnSpc>
                <a:spcPct val="90000"/>
              </a:lnSpc>
              <a:buFont typeface="Arial" panose="020B0604020202020204" pitchFamily="34" charset="0"/>
              <a:buChar char="•"/>
              <a:defRPr/>
            </a:pPr>
            <a:r>
              <a:rPr lang="en-US" sz="900" noProof="1">
                <a:solidFill>
                  <a:schemeClr val="tx1"/>
                </a:solidFill>
                <a:ea typeface="Segoe UI" pitchFamily="34" charset="0"/>
                <a:cs typeface="Segoe UI Light" panose="020B0502040204020203" pitchFamily="34" charset="0"/>
              </a:rPr>
              <a:t>Tutorials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p:nvPr>
        </p:nvSpPr>
        <p:spPr>
          <a:xfrm>
            <a:off x="1042988" y="358775"/>
            <a:ext cx="7531100" cy="579438"/>
          </a:xfrm>
        </p:spPr>
        <p:txBody>
          <a:bodyPr/>
          <a:lstStyle/>
          <a:p>
            <a:r>
              <a:rPr lang="de-DE" altLang="de-DE"/>
              <a:t>Social Media Presence | Channel Overview</a:t>
            </a:r>
          </a:p>
        </p:txBody>
      </p:sp>
      <p:sp>
        <p:nvSpPr>
          <p:cNvPr id="17411" name="Foliennummernplatzhalter 3"/>
          <p:cNvSpPr>
            <a:spLocks noGrp="1"/>
          </p:cNvSpPr>
          <p:nvPr>
            <p:ph type="sldNum" sz="quarter" idx="10"/>
          </p:nvPr>
        </p:nvSpPr>
        <p:spPr>
          <a:xfrm>
            <a:off x="498475" y="4803775"/>
            <a:ext cx="8147050" cy="115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1pPr>
            <a:lvl2pPr marL="442913" indent="-144463" defTabSz="823913">
              <a:lnSpc>
                <a:spcPts val="1963"/>
              </a:lnSpc>
              <a:spcBef>
                <a:spcPct val="25000"/>
              </a:spcBef>
              <a:spcAft>
                <a:spcPts val="625"/>
              </a:spcAft>
              <a:buSzPct val="90000"/>
              <a:buFont typeface="CorpoS" pitchFamily="2" charset="0"/>
              <a:buChar char="▸"/>
              <a:defRPr sz="2000">
                <a:solidFill>
                  <a:schemeClr val="tx1"/>
                </a:solidFill>
                <a:latin typeface="CorpoS" pitchFamily="2" charset="0"/>
                <a:ea typeface="MS PGothic" panose="020B0600070205080204" pitchFamily="34" charset="-128"/>
              </a:defRPr>
            </a:lvl2pPr>
            <a:lvl3pPr marL="7366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3pPr>
            <a:lvl4pPr marL="1028700" indent="-144463" defTabSz="823913">
              <a:lnSpc>
                <a:spcPts val="1963"/>
              </a:lnSpc>
              <a:spcBef>
                <a:spcPct val="25000"/>
              </a:spcBef>
              <a:spcAft>
                <a:spcPts val="625"/>
              </a:spcAft>
              <a:buSzPct val="90000"/>
              <a:buFont typeface="CorpoS" pitchFamily="2" charset="0"/>
              <a:buChar char="▸"/>
              <a:defRPr>
                <a:solidFill>
                  <a:schemeClr val="tx1"/>
                </a:solidFill>
                <a:latin typeface="CorpoS" pitchFamily="2" charset="0"/>
                <a:ea typeface="MS PGothic" panose="020B0600070205080204" pitchFamily="34" charset="-128"/>
              </a:defRPr>
            </a:lvl4pPr>
            <a:lvl5pPr marL="1319213" indent="-144463" defTabSz="823913">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5pPr>
            <a:lvl6pPr marL="17764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6pPr>
            <a:lvl7pPr marL="22336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7pPr>
            <a:lvl8pPr marL="26908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8pPr>
            <a:lvl9pPr marL="3148013" indent="-144463" defTabSz="823913" eaLnBrk="0" fontAlgn="base" hangingPunct="0">
              <a:lnSpc>
                <a:spcPts val="1963"/>
              </a:lnSpc>
              <a:spcBef>
                <a:spcPct val="25000"/>
              </a:spcBef>
              <a:spcAft>
                <a:spcPts val="625"/>
              </a:spcAft>
              <a:buSzPct val="90000"/>
              <a:buFont typeface="CorpoS" pitchFamily="2" charset="0"/>
              <a:buChar char="▸"/>
              <a:defRPr sz="1400">
                <a:solidFill>
                  <a:schemeClr val="tx1"/>
                </a:solidFill>
                <a:latin typeface="CorpoS" pitchFamily="2" charset="0"/>
                <a:ea typeface="MS PGothic" panose="020B0600070205080204" pitchFamily="34" charset="-128"/>
              </a:defRPr>
            </a:lvl9pPr>
          </a:lstStyle>
          <a:p>
            <a:pPr>
              <a:lnSpc>
                <a:spcPct val="100000"/>
              </a:lnSpc>
              <a:spcBef>
                <a:spcPct val="0"/>
              </a:spcBef>
              <a:spcAft>
                <a:spcPct val="0"/>
              </a:spcAft>
              <a:buSzTx/>
              <a:buFontTx/>
              <a:buNone/>
            </a:pPr>
            <a:r>
              <a:rPr lang="de-DE" altLang="de-DE" sz="800"/>
              <a:t>			 Leica Social Media Guidelines		                                                Page </a:t>
            </a:r>
            <a:fld id="{DD83D5F0-2ADF-46FA-80B2-16E078697A49}" type="slidenum">
              <a:rPr lang="de-DE" altLang="de-DE" sz="800" smtClean="0"/>
              <a:pPr>
                <a:lnSpc>
                  <a:spcPct val="100000"/>
                </a:lnSpc>
                <a:spcBef>
                  <a:spcPct val="0"/>
                </a:spcBef>
                <a:spcAft>
                  <a:spcPct val="0"/>
                </a:spcAft>
                <a:buSzTx/>
                <a:buFontTx/>
                <a:buNone/>
              </a:pPr>
              <a:t>9</a:t>
            </a:fld>
            <a:r>
              <a:rPr lang="de-DE" altLang="de-DE" sz="800"/>
              <a:t> </a:t>
            </a:r>
          </a:p>
        </p:txBody>
      </p:sp>
      <p:sp>
        <p:nvSpPr>
          <p:cNvPr id="12" name="Rechteck 11"/>
          <p:cNvSpPr/>
          <p:nvPr/>
        </p:nvSpPr>
        <p:spPr bwMode="auto">
          <a:xfrm>
            <a:off x="4910109" y="1275638"/>
            <a:ext cx="1966147" cy="288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nchor="ctr"/>
          <a:lstStyle/>
          <a:p>
            <a:pPr algn="ctr" defTabSz="932472">
              <a:lnSpc>
                <a:spcPct val="90000"/>
              </a:lnSpc>
              <a:defRPr/>
            </a:pPr>
            <a:endParaRPr lang="en-GB" sz="1000" dirty="0">
              <a:gradFill>
                <a:gsLst>
                  <a:gs pos="0">
                    <a:srgbClr val="FFFFFF"/>
                  </a:gs>
                  <a:gs pos="100000">
                    <a:srgbClr val="FFFFFF"/>
                  </a:gs>
                </a:gsLst>
                <a:lin ang="5400000" scaled="0"/>
              </a:gradFill>
              <a:ea typeface="Segoe UI" pitchFamily="34" charset="0"/>
              <a:cs typeface="Segoe UI" pitchFamily="34" charset="0"/>
            </a:endParaRPr>
          </a:p>
          <a:p>
            <a:pPr algn="ctr" defTabSz="932472">
              <a:lnSpc>
                <a:spcPct val="90000"/>
              </a:lnSpc>
              <a:defRPr/>
            </a:pPr>
            <a:r>
              <a:rPr lang="en-GB" sz="1000" dirty="0">
                <a:gradFill>
                  <a:gsLst>
                    <a:gs pos="0">
                      <a:srgbClr val="FFFFFF"/>
                    </a:gs>
                    <a:gs pos="100000">
                      <a:srgbClr val="FFFFFF"/>
                    </a:gs>
                  </a:gsLst>
                  <a:lin ang="5400000" scaled="0"/>
                </a:gradFill>
                <a:ea typeface="Segoe UI" pitchFamily="34" charset="0"/>
                <a:cs typeface="Segoe UI" pitchFamily="34" charset="0"/>
              </a:rPr>
              <a:t>LinkedIn</a:t>
            </a:r>
          </a:p>
          <a:p>
            <a:pPr algn="ctr" defTabSz="932472">
              <a:lnSpc>
                <a:spcPct val="90000"/>
              </a:lnSpc>
              <a:defRPr/>
            </a:pPr>
            <a:endParaRPr lang="en-GB" sz="1000" dirty="0">
              <a:gradFill>
                <a:gsLst>
                  <a:gs pos="0">
                    <a:srgbClr val="FFFFFF"/>
                  </a:gs>
                  <a:gs pos="100000">
                    <a:srgbClr val="FFFFFF"/>
                  </a:gs>
                </a:gsLst>
                <a:lin ang="5400000" scaled="0"/>
              </a:gradFill>
              <a:ea typeface="Segoe UI" pitchFamily="34" charset="0"/>
              <a:cs typeface="Segoe UI" pitchFamily="34" charset="0"/>
            </a:endParaRPr>
          </a:p>
        </p:txBody>
      </p:sp>
      <p:sp>
        <p:nvSpPr>
          <p:cNvPr id="19" name="Rechteck 18"/>
          <p:cNvSpPr/>
          <p:nvPr/>
        </p:nvSpPr>
        <p:spPr bwMode="auto">
          <a:xfrm>
            <a:off x="4919663" y="1619250"/>
            <a:ext cx="1955800" cy="253206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p>
            <a:pPr defTabSz="932472">
              <a:lnSpc>
                <a:spcPct val="90000"/>
              </a:lnSpc>
              <a:defRPr/>
            </a:pPr>
            <a:r>
              <a:rPr lang="en-GB" sz="900" dirty="0">
                <a:solidFill>
                  <a:schemeClr val="tx1"/>
                </a:solidFill>
                <a:ea typeface="Segoe UI" pitchFamily="34" charset="0"/>
                <a:cs typeface="Segoe UI" pitchFamily="34" charset="0"/>
              </a:rPr>
              <a:t>INSIGHTS</a:t>
            </a:r>
          </a:p>
          <a:p>
            <a:pPr marL="228600" indent="-228600" defTabSz="932472">
              <a:lnSpc>
                <a:spcPct val="90000"/>
              </a:lnSpc>
              <a:buFont typeface="Arial" panose="020B0604020202020204" pitchFamily="34" charset="0"/>
              <a:buChar char="•"/>
              <a:defRPr/>
            </a:pPr>
            <a:endParaRPr lang="en-GB" sz="900" dirty="0">
              <a:solidFill>
                <a:schemeClr val="tx1"/>
              </a:solidFill>
              <a:ea typeface="Segoe UI" pitchFamily="34" charset="0"/>
              <a:cs typeface="Segoe UI" pitchFamily="34" charset="0"/>
            </a:endParaRPr>
          </a:p>
          <a:p>
            <a:pPr marL="228600" indent="-228600" defTabSz="932472">
              <a:lnSpc>
                <a:spcPct val="90000"/>
              </a:lnSpc>
              <a:buFont typeface="Arial" panose="020B0604020202020204" pitchFamily="34" charset="0"/>
              <a:buChar char="•"/>
              <a:defRPr/>
            </a:pPr>
            <a:r>
              <a:rPr lang="en-GB" sz="900" dirty="0">
                <a:solidFill>
                  <a:schemeClr val="tx1"/>
                </a:solidFill>
                <a:ea typeface="Segoe UI" pitchFamily="34" charset="0"/>
                <a:cs typeface="Segoe UI" pitchFamily="34" charset="0"/>
              </a:rPr>
              <a:t>Inspirational corporate content</a:t>
            </a:r>
          </a:p>
          <a:p>
            <a:pPr marL="228600" indent="-228600" defTabSz="932472">
              <a:lnSpc>
                <a:spcPct val="90000"/>
              </a:lnSpc>
              <a:buFont typeface="Arial" panose="020B0604020202020204" pitchFamily="34" charset="0"/>
              <a:buChar char="•"/>
              <a:defRPr/>
            </a:pPr>
            <a:r>
              <a:rPr lang="en-GB" sz="900" dirty="0">
                <a:solidFill>
                  <a:schemeClr val="tx1"/>
                </a:solidFill>
                <a:ea typeface="Segoe UI" pitchFamily="34" charset="0"/>
                <a:cs typeface="Segoe UI" pitchFamily="34" charset="0"/>
              </a:rPr>
              <a:t>HR content – good if you search for employees </a:t>
            </a:r>
          </a:p>
          <a:p>
            <a:pPr marL="228600" indent="-228600" defTabSz="932472">
              <a:lnSpc>
                <a:spcPct val="90000"/>
              </a:lnSpc>
              <a:buFont typeface="Arial" panose="020B0604020202020204" pitchFamily="34" charset="0"/>
              <a:buChar char="•"/>
              <a:defRPr/>
            </a:pPr>
            <a:r>
              <a:rPr lang="en-GB" sz="900" dirty="0">
                <a:solidFill>
                  <a:schemeClr val="tx1"/>
                </a:solidFill>
                <a:ea typeface="Segoe UI" pitchFamily="34" charset="0"/>
                <a:cs typeface="Segoe UI" pitchFamily="34" charset="0"/>
              </a:rPr>
              <a:t>Event coverage from a corporate point of view</a:t>
            </a:r>
          </a:p>
          <a:p>
            <a:pPr marL="228600" indent="-228600" defTabSz="932472">
              <a:lnSpc>
                <a:spcPct val="90000"/>
              </a:lnSpc>
              <a:buFont typeface="Arial" panose="020B0604020202020204" pitchFamily="34" charset="0"/>
              <a:buChar char="•"/>
              <a:defRPr/>
            </a:pPr>
            <a:r>
              <a:rPr lang="en-GB" sz="900" dirty="0">
                <a:solidFill>
                  <a:schemeClr val="tx1"/>
                </a:solidFill>
                <a:ea typeface="Segoe UI" pitchFamily="34" charset="0"/>
                <a:cs typeface="Segoe UI" pitchFamily="34" charset="0"/>
              </a:rPr>
              <a:t>Reach people on a business level with advertising</a:t>
            </a:r>
          </a:p>
          <a:p>
            <a:pPr marL="228600" indent="-228600" defTabSz="932472">
              <a:lnSpc>
                <a:spcPct val="90000"/>
              </a:lnSpc>
              <a:buFont typeface="Arial" panose="020B0604020202020204" pitchFamily="34" charset="0"/>
              <a:buChar char="•"/>
              <a:defRPr/>
            </a:pPr>
            <a:r>
              <a:rPr lang="en-GB" sz="900" dirty="0">
                <a:solidFill>
                  <a:schemeClr val="tx1"/>
                </a:solidFill>
                <a:ea typeface="Segoe UI" pitchFamily="34" charset="0"/>
                <a:cs typeface="Segoe UI" pitchFamily="34" charset="0"/>
              </a:rPr>
              <a:t>B2B communication </a:t>
            </a:r>
          </a:p>
          <a:p>
            <a:pPr marL="228600" indent="-228600" defTabSz="932472">
              <a:lnSpc>
                <a:spcPct val="90000"/>
              </a:lnSpc>
              <a:buFont typeface="Arial" panose="020B0604020202020204" pitchFamily="34" charset="0"/>
              <a:buChar char="•"/>
              <a:defRPr/>
            </a:pPr>
            <a:r>
              <a:rPr lang="en-GB" sz="900" dirty="0">
                <a:solidFill>
                  <a:schemeClr val="tx1"/>
                </a:solidFill>
                <a:ea typeface="Segoe UI" pitchFamily="34" charset="0"/>
                <a:cs typeface="Segoe UI" pitchFamily="34" charset="0"/>
                <a:sym typeface="Wingdings" panose="05000000000000000000" pitchFamily="2" charset="2"/>
              </a:rPr>
              <a:t>Age level : older, business oriented audience</a:t>
            </a:r>
            <a:endParaRPr lang="en-GB" sz="900" dirty="0">
              <a:solidFill>
                <a:schemeClr val="tx1"/>
              </a:solidFill>
              <a:ea typeface="Segoe UI" pitchFamily="34" charset="0"/>
              <a:cs typeface="Segoe UI" pitchFamily="34" charset="0"/>
            </a:endParaRPr>
          </a:p>
          <a:p>
            <a:pPr marL="228600" indent="-228600" defTabSz="932472">
              <a:lnSpc>
                <a:spcPct val="90000"/>
              </a:lnSpc>
              <a:buFont typeface="Arial" panose="020B0604020202020204" pitchFamily="34" charset="0"/>
              <a:buChar char="•"/>
              <a:defRPr/>
            </a:pPr>
            <a:endParaRPr lang="en-GB" sz="900" dirty="0">
              <a:solidFill>
                <a:schemeClr val="tx1"/>
              </a:solidFill>
              <a:ea typeface="Segoe UI" pitchFamily="34" charset="0"/>
              <a:cs typeface="Segoe UI" pitchFamily="34" charset="0"/>
            </a:endParaRPr>
          </a:p>
        </p:txBody>
      </p:sp>
      <p:sp>
        <p:nvSpPr>
          <p:cNvPr id="20" name="Rechteck 19"/>
          <p:cNvSpPr/>
          <p:nvPr/>
        </p:nvSpPr>
        <p:spPr bwMode="auto">
          <a:xfrm>
            <a:off x="2627784" y="1275638"/>
            <a:ext cx="1956304" cy="27696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nchor="ctr"/>
          <a:lstStyle/>
          <a:p>
            <a:pPr algn="ctr" defTabSz="932472">
              <a:lnSpc>
                <a:spcPct val="90000"/>
              </a:lnSpc>
              <a:defRPr/>
            </a:pPr>
            <a:endParaRPr lang="en-GB" sz="1000" dirty="0">
              <a:gradFill>
                <a:gsLst>
                  <a:gs pos="0">
                    <a:srgbClr val="FFFFFF"/>
                  </a:gs>
                  <a:gs pos="100000">
                    <a:srgbClr val="FFFFFF"/>
                  </a:gs>
                </a:gsLst>
                <a:lin ang="5400000" scaled="0"/>
              </a:gradFill>
              <a:ea typeface="Segoe UI" pitchFamily="34" charset="0"/>
              <a:cs typeface="Segoe UI" pitchFamily="34" charset="0"/>
            </a:endParaRPr>
          </a:p>
          <a:p>
            <a:pPr algn="ctr" defTabSz="932472">
              <a:lnSpc>
                <a:spcPct val="90000"/>
              </a:lnSpc>
              <a:defRPr/>
            </a:pPr>
            <a:r>
              <a:rPr lang="en-GB" sz="1000" dirty="0">
                <a:gradFill>
                  <a:gsLst>
                    <a:gs pos="0">
                      <a:srgbClr val="FFFFFF"/>
                    </a:gs>
                    <a:gs pos="100000">
                      <a:srgbClr val="FFFFFF"/>
                    </a:gs>
                  </a:gsLst>
                  <a:lin ang="5400000" scaled="0"/>
                </a:gradFill>
                <a:ea typeface="Segoe UI" pitchFamily="34" charset="0"/>
                <a:cs typeface="Segoe UI" pitchFamily="34" charset="0"/>
              </a:rPr>
              <a:t>Twitter </a:t>
            </a:r>
          </a:p>
          <a:p>
            <a:pPr algn="ctr" defTabSz="932472">
              <a:lnSpc>
                <a:spcPct val="90000"/>
              </a:lnSpc>
              <a:defRPr/>
            </a:pPr>
            <a:endParaRPr lang="en-GB" sz="1000" dirty="0">
              <a:gradFill>
                <a:gsLst>
                  <a:gs pos="0">
                    <a:srgbClr val="FFFFFF"/>
                  </a:gs>
                  <a:gs pos="100000">
                    <a:srgbClr val="FFFFFF"/>
                  </a:gs>
                </a:gsLst>
                <a:lin ang="5400000" scaled="0"/>
              </a:gradFill>
              <a:ea typeface="Segoe UI" pitchFamily="34" charset="0"/>
              <a:cs typeface="Segoe UI" pitchFamily="34" charset="0"/>
            </a:endParaRPr>
          </a:p>
        </p:txBody>
      </p:sp>
      <p:sp>
        <p:nvSpPr>
          <p:cNvPr id="21" name="Rechteck 20"/>
          <p:cNvSpPr/>
          <p:nvPr/>
        </p:nvSpPr>
        <p:spPr bwMode="auto">
          <a:xfrm>
            <a:off x="2624138" y="1630363"/>
            <a:ext cx="1955800" cy="252095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p>
            <a:pPr defTabSz="932472">
              <a:lnSpc>
                <a:spcPct val="90000"/>
              </a:lnSpc>
              <a:defRPr/>
            </a:pPr>
            <a:r>
              <a:rPr lang="en-GB" sz="900" dirty="0">
                <a:solidFill>
                  <a:schemeClr val="tx1"/>
                </a:solidFill>
                <a:ea typeface="Segoe UI" pitchFamily="34" charset="0"/>
                <a:cs typeface="Segoe UI" pitchFamily="34" charset="0"/>
              </a:rPr>
              <a:t>NEWS</a:t>
            </a:r>
          </a:p>
          <a:p>
            <a:pPr defTabSz="932472">
              <a:lnSpc>
                <a:spcPct val="90000"/>
              </a:lnSpc>
              <a:defRPr/>
            </a:pPr>
            <a:endParaRPr lang="en-GB" sz="900" dirty="0">
              <a:solidFill>
                <a:schemeClr val="tx1"/>
              </a:solidFill>
              <a:ea typeface="Segoe UI" pitchFamily="34" charset="0"/>
              <a:cs typeface="Segoe UI" pitchFamily="34" charset="0"/>
            </a:endParaRPr>
          </a:p>
          <a:p>
            <a:pPr marL="171450" indent="-171450" defTabSz="932472">
              <a:lnSpc>
                <a:spcPct val="90000"/>
              </a:lnSpc>
              <a:buFont typeface="Arial" panose="020B0604020202020204" pitchFamily="34" charset="0"/>
              <a:buChar char="•"/>
              <a:defRPr/>
            </a:pPr>
            <a:r>
              <a:rPr lang="en-GB" sz="900" dirty="0">
                <a:solidFill>
                  <a:schemeClr val="tx1"/>
                </a:solidFill>
                <a:ea typeface="Segoe UI" pitchFamily="34" charset="0"/>
                <a:cs typeface="Segoe UI" pitchFamily="34" charset="0"/>
              </a:rPr>
              <a:t>Events and live coverage</a:t>
            </a:r>
          </a:p>
          <a:p>
            <a:pPr marL="171450" indent="-171450" defTabSz="932472">
              <a:lnSpc>
                <a:spcPct val="90000"/>
              </a:lnSpc>
              <a:buFont typeface="Arial" panose="020B0604020202020204" pitchFamily="34" charset="0"/>
              <a:buChar char="•"/>
              <a:defRPr/>
            </a:pPr>
            <a:r>
              <a:rPr lang="en-GB" sz="900" dirty="0">
                <a:solidFill>
                  <a:schemeClr val="tx1"/>
                </a:solidFill>
                <a:ea typeface="Segoe UI" pitchFamily="34" charset="0"/>
                <a:cs typeface="Segoe UI" pitchFamily="34" charset="0"/>
              </a:rPr>
              <a:t>Fast, direct interaction with influencers</a:t>
            </a:r>
          </a:p>
          <a:p>
            <a:pPr marL="171450" indent="-171450" defTabSz="932472">
              <a:lnSpc>
                <a:spcPct val="90000"/>
              </a:lnSpc>
              <a:buFont typeface="Arial" panose="020B0604020202020204" pitchFamily="34" charset="0"/>
              <a:buChar char="•"/>
              <a:defRPr/>
            </a:pPr>
            <a:r>
              <a:rPr lang="en-GB" sz="900" dirty="0">
                <a:solidFill>
                  <a:schemeClr val="tx1"/>
                </a:solidFill>
                <a:ea typeface="Segoe UI" pitchFamily="34" charset="0"/>
                <a:cs typeface="Segoe UI" pitchFamily="34" charset="0"/>
              </a:rPr>
              <a:t>Exclusive news about product launches and product communication</a:t>
            </a:r>
          </a:p>
          <a:p>
            <a:pPr marL="171450" indent="-171450" defTabSz="932472">
              <a:lnSpc>
                <a:spcPct val="90000"/>
              </a:lnSpc>
              <a:buFont typeface="Arial" panose="020B0604020202020204" pitchFamily="34" charset="0"/>
              <a:buChar char="•"/>
              <a:defRPr/>
            </a:pPr>
            <a:r>
              <a:rPr lang="en-GB" sz="900" dirty="0">
                <a:solidFill>
                  <a:schemeClr val="tx1"/>
                </a:solidFill>
                <a:ea typeface="Segoe UI" pitchFamily="34" charset="0"/>
                <a:cs typeface="Segoe UI" pitchFamily="34" charset="0"/>
              </a:rPr>
              <a:t>High post frequency facilitates content of all priority levels</a:t>
            </a:r>
          </a:p>
          <a:p>
            <a:pPr defTabSz="932472">
              <a:lnSpc>
                <a:spcPct val="90000"/>
              </a:lnSpc>
              <a:defRPr/>
            </a:pPr>
            <a:endParaRPr lang="en-GB" sz="800" dirty="0">
              <a:solidFill>
                <a:schemeClr val="tx1"/>
              </a:solidFill>
              <a:ea typeface="Segoe UI" pitchFamily="34" charset="0"/>
              <a:cs typeface="Segoe UI" pitchFamily="34" charset="0"/>
            </a:endParaRPr>
          </a:p>
        </p:txBody>
      </p:sp>
    </p:spTree>
  </p:cSld>
  <p:clrMapOvr>
    <a:masterClrMapping/>
  </p:clrMapOvr>
</p:sld>
</file>

<file path=ppt/theme/theme1.xml><?xml version="1.0" encoding="utf-8"?>
<a:theme xmlns:a="http://schemas.openxmlformats.org/drawingml/2006/main" name="1_IO_Praesentation">
  <a:themeElements>
    <a:clrScheme name="">
      <a:dk1>
        <a:srgbClr val="000000"/>
      </a:dk1>
      <a:lt1>
        <a:srgbClr val="FFFFFF"/>
      </a:lt1>
      <a:dk2>
        <a:srgbClr val="737373"/>
      </a:dk2>
      <a:lt2>
        <a:srgbClr val="D12421"/>
      </a:lt2>
      <a:accent1>
        <a:srgbClr val="FFFFFF"/>
      </a:accent1>
      <a:accent2>
        <a:srgbClr val="F8F8F8"/>
      </a:accent2>
      <a:accent3>
        <a:srgbClr val="FFFFFF"/>
      </a:accent3>
      <a:accent4>
        <a:srgbClr val="000000"/>
      </a:accent4>
      <a:accent5>
        <a:srgbClr val="FFFFFF"/>
      </a:accent5>
      <a:accent6>
        <a:srgbClr val="E1E1E1"/>
      </a:accent6>
      <a:hlink>
        <a:srgbClr val="D12421"/>
      </a:hlink>
      <a:folHlink>
        <a:srgbClr val="737373"/>
      </a:folHlink>
    </a:clrScheme>
    <a:fontScheme name="1_IO_Praesentation">
      <a:majorFont>
        <a:latin typeface="CorpoS"/>
        <a:ea typeface="ＭＳ Ｐゴシック"/>
        <a:cs typeface=""/>
      </a:majorFont>
      <a:minorFont>
        <a:latin typeface="Corpo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hlink"/>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108000" rIns="90000" bIns="72000" numCol="1" anchor="t" anchorCtr="0" compatLnSpc="1">
        <a:prstTxWarp prst="textNoShape">
          <a:avLst/>
        </a:prstTxWarp>
      </a:bodyPr>
      <a:lstStyle>
        <a:defPPr marL="0" marR="0" indent="0" algn="l" defTabSz="792163" rtl="0" eaLnBrk="0" fontAlgn="base" latinLnBrk="0" hangingPunct="0">
          <a:lnSpc>
            <a:spcPct val="100000"/>
          </a:lnSpc>
          <a:spcBef>
            <a:spcPct val="0"/>
          </a:spcBef>
          <a:spcAft>
            <a:spcPct val="0"/>
          </a:spcAft>
          <a:buClrTx/>
          <a:buSzTx/>
          <a:buFontTx/>
          <a:buNone/>
          <a:tabLst/>
          <a:defRPr kumimoji="0" lang="de-DE" sz="13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bg1"/>
        </a:solidFill>
        <a:ln w="12700" cap="flat" cmpd="sng" algn="ctr">
          <a:solidFill>
            <a:schemeClr val="hlink"/>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108000" rIns="90000" bIns="72000" numCol="1" anchor="t" anchorCtr="0" compatLnSpc="1">
        <a:prstTxWarp prst="textNoShape">
          <a:avLst/>
        </a:prstTxWarp>
      </a:bodyPr>
      <a:lstStyle>
        <a:defPPr marL="0" marR="0" indent="0" algn="l" defTabSz="792163" rtl="0" eaLnBrk="0" fontAlgn="base" latinLnBrk="0" hangingPunct="0">
          <a:lnSpc>
            <a:spcPct val="100000"/>
          </a:lnSpc>
          <a:spcBef>
            <a:spcPct val="0"/>
          </a:spcBef>
          <a:spcAft>
            <a:spcPct val="0"/>
          </a:spcAft>
          <a:buClrTx/>
          <a:buSzTx/>
          <a:buFontTx/>
          <a:buNone/>
          <a:tabLst/>
          <a:defRPr kumimoji="0" lang="de-DE" sz="13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IO_Pra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IO_Pra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IO_Pra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IO_Pra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IO_Pra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IO_Pra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IO_Pra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7092</Words>
  <Application>Microsoft Macintosh PowerPoint</Application>
  <PresentationFormat>Bildschirmpräsentation (16:9)</PresentationFormat>
  <Paragraphs>787</Paragraphs>
  <Slides>61</Slides>
  <Notes>38</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61</vt:i4>
      </vt:variant>
    </vt:vector>
  </HeadingPairs>
  <TitlesOfParts>
    <vt:vector size="68" baseType="lpstr">
      <vt:lpstr>Arial</vt:lpstr>
      <vt:lpstr>CorporateS-Light</vt:lpstr>
      <vt:lpstr>CorporateS-Regular</vt:lpstr>
      <vt:lpstr>CorpoS</vt:lpstr>
      <vt:lpstr>Times</vt:lpstr>
      <vt:lpstr>Wingdings</vt:lpstr>
      <vt:lpstr>1_IO_Praesentation</vt:lpstr>
      <vt:lpstr>PowerPoint-Präsentation</vt:lpstr>
      <vt:lpstr>Agenda</vt:lpstr>
      <vt:lpstr>1. Leica Philosophy</vt:lpstr>
      <vt:lpstr>Leica Social Media Guidelines</vt:lpstr>
      <vt:lpstr>Leica Philosophy | Together with the World‘s Best</vt:lpstr>
      <vt:lpstr>2. Social Media Presence</vt:lpstr>
      <vt:lpstr>Social Media Presence | The Basics</vt:lpstr>
      <vt:lpstr>Social Media Presence | Channel Overview</vt:lpstr>
      <vt:lpstr>Social Media Presence | Channel Overview</vt:lpstr>
      <vt:lpstr>Leica Logo | Application</vt:lpstr>
      <vt:lpstr>Social Media Presence | Facebook</vt:lpstr>
      <vt:lpstr>Social Media Presence | Facebook Advertsing</vt:lpstr>
      <vt:lpstr>Social Media Presence | Facebook Advertising  </vt:lpstr>
      <vt:lpstr>Social Media Presence | Facebook Advertising  </vt:lpstr>
      <vt:lpstr>Social Media Presence | Facebook Advertising</vt:lpstr>
      <vt:lpstr>Social Media Presence | Facebook Advertising  </vt:lpstr>
      <vt:lpstr>Social Media Presence | Facebook Advertising</vt:lpstr>
      <vt:lpstr>Social Media Presence | Instagram</vt:lpstr>
      <vt:lpstr>Social Media Presence | Instagram</vt:lpstr>
      <vt:lpstr>Social Media Presence | Instagram</vt:lpstr>
      <vt:lpstr>Social Media Presence | Instagram</vt:lpstr>
      <vt:lpstr>Social Media Presence | Instagram</vt:lpstr>
      <vt:lpstr>Social Media Presence | LinkedIn</vt:lpstr>
      <vt:lpstr>PowerPoint-Präsentation</vt:lpstr>
      <vt:lpstr>3. Tonality</vt:lpstr>
      <vt:lpstr>Tonality | Basics</vt:lpstr>
      <vt:lpstr>4. Visual Language</vt:lpstr>
      <vt:lpstr>Visual Language Instagram</vt:lpstr>
      <vt:lpstr>Visual Language Instagram</vt:lpstr>
      <vt:lpstr>5. Photo Re-shares</vt:lpstr>
      <vt:lpstr>Photo Re-shares </vt:lpstr>
      <vt:lpstr>Photo Re-shares </vt:lpstr>
      <vt:lpstr>Photo Re-shares</vt:lpstr>
      <vt:lpstr>6. Asset Creation</vt:lpstr>
      <vt:lpstr>Design | Colours</vt:lpstr>
      <vt:lpstr>Design | Product Shots</vt:lpstr>
      <vt:lpstr>7. Videos</vt:lpstr>
      <vt:lpstr>Videos on Social Media</vt:lpstr>
      <vt:lpstr>Videos on Social Media</vt:lpstr>
      <vt:lpstr>Video on Social Media</vt:lpstr>
      <vt:lpstr>Video on Social Media</vt:lpstr>
      <vt:lpstr>8. Channel Dont‘s</vt:lpstr>
      <vt:lpstr>Channel Don‘ts</vt:lpstr>
      <vt:lpstr>09. Community Management</vt:lpstr>
      <vt:lpstr>Community Management</vt:lpstr>
      <vt:lpstr>Community Management</vt:lpstr>
      <vt:lpstr>Community Management</vt:lpstr>
      <vt:lpstr>Community Management: Content to be deleted, hidden &amp; blocked</vt:lpstr>
      <vt:lpstr>Community Management: Process for Deleting, Hiding &amp; Blocking</vt:lpstr>
      <vt:lpstr>Community Management | Leica Partners Behaviour </vt:lpstr>
      <vt:lpstr>Community Management | Leica Partners Behaviour </vt:lpstr>
      <vt:lpstr>Community Management | Leica Partners Behaviour </vt:lpstr>
      <vt:lpstr>Community Management | Leica Partners Behaviour </vt:lpstr>
      <vt:lpstr>Appendix</vt:lpstr>
      <vt:lpstr>1. Content Communication Process</vt:lpstr>
      <vt:lpstr>Content Communication Process | Content Selection </vt:lpstr>
      <vt:lpstr>2. Image Guidelines</vt:lpstr>
      <vt:lpstr>Image Guidelines | Social Media | Facebook</vt:lpstr>
      <vt:lpstr>3. FAQs</vt:lpstr>
      <vt:lpstr>Appendix | FAQs</vt:lpstr>
      <vt:lpstr>PowerPoint-Präsentation</vt:lpstr>
    </vt:vector>
  </TitlesOfParts>
  <Company>Leica Camera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fischer</dc:creator>
  <cp:lastModifiedBy>zooom airforce team</cp:lastModifiedBy>
  <cp:revision>202</cp:revision>
  <cp:lastPrinted>2003-03-25T07:49:20Z</cp:lastPrinted>
  <dcterms:created xsi:type="dcterms:W3CDTF">2010-02-28T20:20:09Z</dcterms:created>
  <dcterms:modified xsi:type="dcterms:W3CDTF">2020-07-13T09:50:28Z</dcterms:modified>
</cp:coreProperties>
</file>